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sldIdLst>
    <p:sldId id="259" r:id="rId2"/>
    <p:sldId id="257" r:id="rId3"/>
    <p:sldId id="261" r:id="rId4"/>
    <p:sldId id="262" r:id="rId5"/>
    <p:sldId id="266" r:id="rId6"/>
    <p:sldId id="263" r:id="rId7"/>
    <p:sldId id="264" r:id="rId8"/>
    <p:sldId id="265" r:id="rId9"/>
    <p:sldId id="260" r:id="rId10"/>
    <p:sldId id="258"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4" d="100"/>
          <a:sy n="84" d="100"/>
        </p:scale>
        <p:origin x="738"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9508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60932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7563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17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05136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14824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5790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4248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1090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4199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C2347-36A5-4A22-B726-1B7E4D7659CD}" type="datetimeFigureOut">
              <a:rPr lang="en-US" smtClean="0"/>
              <a:t>2/23/2021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299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57892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C2347-36A5-4A22-B726-1B7E4D7659CD}" type="datetimeFigureOut">
              <a:rPr lang="en-US" smtClean="0"/>
              <a:t>2/23/2021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0098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2347-36A5-4A22-B726-1B7E4D7659CD}" type="datetimeFigureOut">
              <a:rPr lang="en-US" smtClean="0"/>
              <a:t>2/23/2021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684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2347-36A5-4A22-B726-1B7E4D7659CD}" type="datetimeFigureOut">
              <a:rPr lang="en-US" smtClean="0"/>
              <a:t>2/23/2021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760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584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0061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3C2347-36A5-4A22-B726-1B7E4D7659CD}" type="datetimeFigureOut">
              <a:rPr lang="en-US" smtClean="0"/>
              <a:t>2/23/2021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1A57BE-DBAA-4612-9EC8-357091311148}" type="slidenum">
              <a:rPr lang="en-US" smtClean="0"/>
              <a:t>‹#›</a:t>
            </a:fld>
            <a:endParaRPr lang="en-US"/>
          </a:p>
        </p:txBody>
      </p:sp>
    </p:spTree>
    <p:extLst>
      <p:ext uri="{BB962C8B-B14F-4D97-AF65-F5344CB8AC3E}">
        <p14:creationId xmlns:p14="http://schemas.microsoft.com/office/powerpoint/2010/main" val="172641166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4.xml"/><Relationship Id="rId7" Type="http://schemas.openxmlformats.org/officeDocument/2006/relationships/slide" Target="slide7.xml"/><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slide" Target="slide6.xml"/><Relationship Id="rId4" Type="http://schemas.openxmlformats.org/officeDocument/2006/relationships/image" Target="../media/image5.PNG"/><Relationship Id="rId9" Type="http://schemas.openxmlformats.org/officeDocument/2006/relationships/slide" Target="slide8.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s>
</file>

<file path=ppt/slides/_rels/slide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988"/>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C3AD0E-930D-4743-A374-5AEB57069CD1}"/>
              </a:ext>
            </a:extLst>
          </p:cNvPr>
          <p:cNvGrpSpPr/>
          <p:nvPr/>
        </p:nvGrpSpPr>
        <p:grpSpPr>
          <a:xfrm>
            <a:off x="200790" y="1260728"/>
            <a:ext cx="11400761" cy="3201103"/>
            <a:chOff x="-2386070" y="1758824"/>
            <a:chExt cx="11400761" cy="3032675"/>
          </a:xfrm>
        </p:grpSpPr>
        <p:pic>
          <p:nvPicPr>
            <p:cNvPr id="12" name="Picture 11" descr="A picture containing rock, nature, leaf, plant&#10;&#10;Description automatically generated">
              <a:extLst>
                <a:ext uri="{FF2B5EF4-FFF2-40B4-BE49-F238E27FC236}">
                  <a16:creationId xmlns:a16="http://schemas.microsoft.com/office/drawing/2014/main" id="{C86CB580-F94A-4A7F-9D77-C21C402719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0474" y="1758824"/>
              <a:ext cx="5684217" cy="3010625"/>
            </a:xfrm>
            <a:prstGeom prst="rect">
              <a:avLst/>
            </a:prstGeom>
          </p:spPr>
        </p:pic>
        <p:pic>
          <p:nvPicPr>
            <p:cNvPr id="14" name="Picture 13" descr="A picture containing rock, nature, leaf, plant&#10;&#10;Description automatically generated">
              <a:extLst>
                <a:ext uri="{FF2B5EF4-FFF2-40B4-BE49-F238E27FC236}">
                  <a16:creationId xmlns:a16="http://schemas.microsoft.com/office/drawing/2014/main" id="{31CDB751-6CAC-43F5-8B6C-E9D7529F0E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070" y="1758824"/>
              <a:ext cx="5716544" cy="3032675"/>
            </a:xfrm>
            <a:prstGeom prst="rect">
              <a:avLst/>
            </a:prstGeom>
          </p:spPr>
        </p:pic>
      </p:grpSp>
      <p:sp>
        <p:nvSpPr>
          <p:cNvPr id="10" name="Freeform: Shape 9">
            <a:extLst>
              <a:ext uri="{FF2B5EF4-FFF2-40B4-BE49-F238E27FC236}">
                <a16:creationId xmlns:a16="http://schemas.microsoft.com/office/drawing/2014/main" id="{B3EC7F87-3957-4CEF-92FF-A8FC367D8600}"/>
              </a:ext>
            </a:extLst>
          </p:cNvPr>
          <p:cNvSpPr/>
          <p:nvPr/>
        </p:nvSpPr>
        <p:spPr>
          <a:xfrm>
            <a:off x="6758434" y="644214"/>
            <a:ext cx="6125427" cy="4434133"/>
          </a:xfrm>
          <a:custGeom>
            <a:avLst/>
            <a:gdLst>
              <a:gd name="connsiteX0" fmla="*/ 5082989 w 9296399"/>
              <a:gd name="connsiteY0" fmla="*/ 986118 h 6508376"/>
              <a:gd name="connsiteX1" fmla="*/ 2815277 w 9296399"/>
              <a:gd name="connsiteY1" fmla="*/ 3254188 h 6508376"/>
              <a:gd name="connsiteX2" fmla="*/ 5082989 w 9296399"/>
              <a:gd name="connsiteY2" fmla="*/ 5522258 h 6508376"/>
              <a:gd name="connsiteX3" fmla="*/ 7350701 w 9296399"/>
              <a:gd name="connsiteY3" fmla="*/ 3254188 h 6508376"/>
              <a:gd name="connsiteX4" fmla="*/ 5082989 w 9296399"/>
              <a:gd name="connsiteY4" fmla="*/ 986118 h 6508376"/>
              <a:gd name="connsiteX5" fmla="*/ 0 w 9296399"/>
              <a:gd name="connsiteY5" fmla="*/ 0 h 6508376"/>
              <a:gd name="connsiteX6" fmla="*/ 9296399 w 9296399"/>
              <a:gd name="connsiteY6" fmla="*/ 0 h 6508376"/>
              <a:gd name="connsiteX7" fmla="*/ 9296399 w 9296399"/>
              <a:gd name="connsiteY7" fmla="*/ 6508376 h 6508376"/>
              <a:gd name="connsiteX8" fmla="*/ 0 w 9296399"/>
              <a:gd name="connsiteY8" fmla="*/ 6508376 h 650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399" h="6508376">
                <a:moveTo>
                  <a:pt x="5082989" y="986118"/>
                </a:moveTo>
                <a:cubicBezTo>
                  <a:pt x="3830566" y="986118"/>
                  <a:pt x="2815277" y="2001568"/>
                  <a:pt x="2815277" y="3254188"/>
                </a:cubicBezTo>
                <a:cubicBezTo>
                  <a:pt x="2815277" y="4506808"/>
                  <a:pt x="3830566" y="5522258"/>
                  <a:pt x="5082989" y="5522258"/>
                </a:cubicBezTo>
                <a:cubicBezTo>
                  <a:pt x="6335412" y="5522258"/>
                  <a:pt x="7350701" y="4506808"/>
                  <a:pt x="7350701" y="3254188"/>
                </a:cubicBezTo>
                <a:cubicBezTo>
                  <a:pt x="7350701" y="2001568"/>
                  <a:pt x="6335412" y="986118"/>
                  <a:pt x="5082989" y="986118"/>
                </a:cubicBezTo>
                <a:close/>
                <a:moveTo>
                  <a:pt x="0" y="0"/>
                </a:moveTo>
                <a:lnTo>
                  <a:pt x="9296399" y="0"/>
                </a:lnTo>
                <a:lnTo>
                  <a:pt x="9296399" y="6508376"/>
                </a:lnTo>
                <a:lnTo>
                  <a:pt x="0" y="65083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1941176-8C86-42F1-BF7A-D31247307C10}"/>
              </a:ext>
            </a:extLst>
          </p:cNvPr>
          <p:cNvSpPr/>
          <p:nvPr/>
        </p:nvSpPr>
        <p:spPr>
          <a:xfrm rot="19502037">
            <a:off x="5791782" y="423433"/>
            <a:ext cx="6372650" cy="5065715"/>
          </a:xfrm>
          <a:prstGeom prst="rect">
            <a:avLst/>
          </a:prstGeom>
          <a:gradFill flip="none" rotWithShape="1">
            <a:gsLst>
              <a:gs pos="0">
                <a:schemeClr val="bg1">
                  <a:alpha val="0"/>
                </a:schemeClr>
              </a:gs>
              <a:gs pos="45000">
                <a:schemeClr val="bg1">
                  <a:alpha val="50000"/>
                </a:schemeClr>
              </a:gs>
              <a:gs pos="85000">
                <a:srgbClr val="000000">
                  <a:alpha val="98000"/>
                </a:srgbClr>
              </a:gs>
              <a:gs pos="70000">
                <a:schemeClr val="bg1">
                  <a:alpha val="9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19BB34C3-4654-41BC-90C0-567DA073C59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34391" y="0"/>
            <a:ext cx="12226391" cy="6858000"/>
          </a:xfrm>
          <a:custGeom>
            <a:avLst/>
            <a:gdLst>
              <a:gd name="connsiteX0" fmla="*/ 10164038 w 12226391"/>
              <a:gd name="connsiteY0" fmla="*/ 1371697 h 6858000"/>
              <a:gd name="connsiteX1" fmla="*/ 8673566 w 12226391"/>
              <a:gd name="connsiteY1" fmla="*/ 2862311 h 6858000"/>
              <a:gd name="connsiteX2" fmla="*/ 10164038 w 12226391"/>
              <a:gd name="connsiteY2" fmla="*/ 4352925 h 6858000"/>
              <a:gd name="connsiteX3" fmla="*/ 11654510 w 12226391"/>
              <a:gd name="connsiteY3" fmla="*/ 2862311 h 6858000"/>
              <a:gd name="connsiteX4" fmla="*/ 10164038 w 12226391"/>
              <a:gd name="connsiteY4" fmla="*/ 1371697 h 6858000"/>
              <a:gd name="connsiteX5" fmla="*/ 0 w 12226391"/>
              <a:gd name="connsiteY5" fmla="*/ 0 h 6858000"/>
              <a:gd name="connsiteX6" fmla="*/ 12226391 w 12226391"/>
              <a:gd name="connsiteY6" fmla="*/ 0 h 6858000"/>
              <a:gd name="connsiteX7" fmla="*/ 12226391 w 12226391"/>
              <a:gd name="connsiteY7" fmla="*/ 6858000 h 6858000"/>
              <a:gd name="connsiteX8" fmla="*/ 0 w 1222639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6391" h="6858000">
                <a:moveTo>
                  <a:pt x="10164038" y="1371697"/>
                </a:moveTo>
                <a:cubicBezTo>
                  <a:pt x="9340873" y="1371697"/>
                  <a:pt x="8673566" y="2039068"/>
                  <a:pt x="8673566" y="2862311"/>
                </a:cubicBezTo>
                <a:cubicBezTo>
                  <a:pt x="8673566" y="3685554"/>
                  <a:pt x="9340873" y="4352925"/>
                  <a:pt x="10164038" y="4352925"/>
                </a:cubicBezTo>
                <a:cubicBezTo>
                  <a:pt x="10987203" y="4352925"/>
                  <a:pt x="11654510" y="3685554"/>
                  <a:pt x="11654510" y="2862311"/>
                </a:cubicBezTo>
                <a:cubicBezTo>
                  <a:pt x="11654510" y="2039068"/>
                  <a:pt x="10987203" y="1371697"/>
                  <a:pt x="10164038" y="1371697"/>
                </a:cubicBezTo>
                <a:close/>
                <a:moveTo>
                  <a:pt x="0" y="0"/>
                </a:moveTo>
                <a:lnTo>
                  <a:pt x="12226391" y="0"/>
                </a:lnTo>
                <a:lnTo>
                  <a:pt x="12226391" y="6858000"/>
                </a:lnTo>
                <a:lnTo>
                  <a:pt x="0" y="6858000"/>
                </a:lnTo>
                <a:close/>
              </a:path>
            </a:pathLst>
          </a:custGeom>
        </p:spPr>
      </p:pic>
      <p:sp>
        <p:nvSpPr>
          <p:cNvPr id="24" name="TextBox 23">
            <a:extLst>
              <a:ext uri="{FF2B5EF4-FFF2-40B4-BE49-F238E27FC236}">
                <a16:creationId xmlns:a16="http://schemas.microsoft.com/office/drawing/2014/main" id="{80828EDF-D689-4E3B-9BE1-1D69962D14D7}"/>
              </a:ext>
            </a:extLst>
          </p:cNvPr>
          <p:cNvSpPr txBox="1"/>
          <p:nvPr/>
        </p:nvSpPr>
        <p:spPr>
          <a:xfrm>
            <a:off x="993619" y="337397"/>
            <a:ext cx="7623607" cy="923330"/>
          </a:xfrm>
          <a:prstGeom prst="rect">
            <a:avLst/>
          </a:prstGeom>
          <a:noFill/>
        </p:spPr>
        <p:txBody>
          <a:bodyPr wrap="square" rtlCol="0">
            <a:spAutoFit/>
          </a:bodyPr>
          <a:lstStyle/>
          <a:p>
            <a:r>
              <a:rPr lang="en-US" sz="5400" dirty="0"/>
              <a:t>The Global Superstore</a:t>
            </a:r>
          </a:p>
        </p:txBody>
      </p:sp>
      <p:cxnSp>
        <p:nvCxnSpPr>
          <p:cNvPr id="26" name="Straight Connector 25">
            <a:extLst>
              <a:ext uri="{FF2B5EF4-FFF2-40B4-BE49-F238E27FC236}">
                <a16:creationId xmlns:a16="http://schemas.microsoft.com/office/drawing/2014/main" id="{33C7EE8F-547E-4FE3-976E-953D27FF961B}"/>
              </a:ext>
            </a:extLst>
          </p:cNvPr>
          <p:cNvCxnSpPr>
            <a:cxnSpLocks/>
          </p:cNvCxnSpPr>
          <p:nvPr/>
        </p:nvCxnSpPr>
        <p:spPr>
          <a:xfrm>
            <a:off x="1079344" y="1260727"/>
            <a:ext cx="7170134" cy="0"/>
          </a:xfrm>
          <a:prstGeom prst="line">
            <a:avLst/>
          </a:prstGeom>
          <a:ln w="19050"/>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16F6E2-218F-4B42-ACF4-13C3CCFDB4FF}"/>
              </a:ext>
            </a:extLst>
          </p:cNvPr>
          <p:cNvGrpSpPr/>
          <p:nvPr/>
        </p:nvGrpSpPr>
        <p:grpSpPr>
          <a:xfrm>
            <a:off x="993619" y="5734071"/>
            <a:ext cx="6061536" cy="369332"/>
            <a:chOff x="643129" y="3585155"/>
            <a:chExt cx="6061536" cy="369332"/>
          </a:xfrm>
        </p:grpSpPr>
        <p:sp>
          <p:nvSpPr>
            <p:cNvPr id="28" name="TextBox 27">
              <a:extLst>
                <a:ext uri="{FF2B5EF4-FFF2-40B4-BE49-F238E27FC236}">
                  <a16:creationId xmlns:a16="http://schemas.microsoft.com/office/drawing/2014/main" id="{7DA18216-8268-4042-8483-21330E4FADDE}"/>
                </a:ext>
              </a:extLst>
            </p:cNvPr>
            <p:cNvSpPr txBox="1"/>
            <p:nvPr/>
          </p:nvSpPr>
          <p:spPr>
            <a:xfrm>
              <a:off x="800100" y="3585155"/>
              <a:ext cx="5904565" cy="369332"/>
            </a:xfrm>
            <a:prstGeom prst="rect">
              <a:avLst/>
            </a:prstGeom>
            <a:noFill/>
          </p:spPr>
          <p:txBody>
            <a:bodyPr wrap="none" rtlCol="0">
              <a:spAutoFit/>
            </a:bodyPr>
            <a:lstStyle/>
            <a:p>
              <a:r>
                <a:rPr lang="en-US" dirty="0" err="1"/>
                <a:t>Vijeta</a:t>
              </a:r>
              <a:r>
                <a:rPr lang="en-US" dirty="0"/>
                <a:t> </a:t>
              </a:r>
              <a:r>
                <a:rPr lang="en-US" dirty="0" err="1"/>
                <a:t>Puthran</a:t>
              </a:r>
              <a:r>
                <a:rPr lang="en-US" dirty="0"/>
                <a:t>		Lisa Harrell		Roger Palacios</a:t>
              </a:r>
            </a:p>
          </p:txBody>
        </p:sp>
        <p:sp>
          <p:nvSpPr>
            <p:cNvPr id="33" name="Diamond 32">
              <a:extLst>
                <a:ext uri="{FF2B5EF4-FFF2-40B4-BE49-F238E27FC236}">
                  <a16:creationId xmlns:a16="http://schemas.microsoft.com/office/drawing/2014/main" id="{31E9BAFF-C482-4575-9F4C-CAF04061B8DA}"/>
                </a:ext>
              </a:extLst>
            </p:cNvPr>
            <p:cNvSpPr/>
            <p:nvPr/>
          </p:nvSpPr>
          <p:spPr>
            <a:xfrm>
              <a:off x="643129" y="3707381"/>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754AA7D-7062-4997-B07F-83F2424FA3B8}"/>
                </a:ext>
              </a:extLst>
            </p:cNvPr>
            <p:cNvSpPr/>
            <p:nvPr/>
          </p:nvSpPr>
          <p:spPr>
            <a:xfrm>
              <a:off x="4800838" y="3679070"/>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Diamond 34">
              <a:extLst>
                <a:ext uri="{FF2B5EF4-FFF2-40B4-BE49-F238E27FC236}">
                  <a16:creationId xmlns:a16="http://schemas.microsoft.com/office/drawing/2014/main" id="{523CB1D9-0992-4222-95AE-675E1314C58F}"/>
                </a:ext>
              </a:extLst>
            </p:cNvPr>
            <p:cNvSpPr/>
            <p:nvPr/>
          </p:nvSpPr>
          <p:spPr>
            <a:xfrm>
              <a:off x="2901801" y="3648926"/>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78AB17D7-7A03-4DC0-9662-5B137E4DC4D3}"/>
              </a:ext>
            </a:extLst>
          </p:cNvPr>
          <p:cNvSpPr txBox="1"/>
          <p:nvPr/>
        </p:nvSpPr>
        <p:spPr>
          <a:xfrm>
            <a:off x="1188589" y="1629327"/>
            <a:ext cx="6595110" cy="3139321"/>
          </a:xfrm>
          <a:prstGeom prst="rect">
            <a:avLst/>
          </a:prstGeom>
          <a:noFill/>
        </p:spPr>
        <p:txBody>
          <a:bodyPr wrap="square">
            <a:spAutoFit/>
          </a:bodyPr>
          <a:lstStyle/>
          <a:p>
            <a:r>
              <a:rPr lang="en-US" b="0" i="0" dirty="0">
                <a:effectLst/>
              </a:rPr>
              <a:t>Global Superstore is an online retailer based in New York. It aims to be a one stop shop for its customers, hailing from 147 different countries. The customers can browse through a broad product category catalogue of more than 10,000 products. The dataset consists of 51k rows of data on purchases made around the world by the segments, consumers, corporate and home office. This large section comprises three main categories:</a:t>
            </a:r>
            <a:br>
              <a:rPr lang="en-US" dirty="0"/>
            </a:br>
            <a:r>
              <a:rPr lang="en-US" b="0" i="0" dirty="0">
                <a:effectLst/>
              </a:rPr>
              <a:t>1. Office supplies</a:t>
            </a:r>
            <a:br>
              <a:rPr lang="en-US" dirty="0"/>
            </a:br>
            <a:r>
              <a:rPr lang="en-US" b="0" i="0" dirty="0">
                <a:effectLst/>
              </a:rPr>
              <a:t>2. Furniture</a:t>
            </a:r>
            <a:br>
              <a:rPr lang="en-US" dirty="0"/>
            </a:br>
            <a:r>
              <a:rPr lang="en-US" b="0" i="0" dirty="0">
                <a:effectLst/>
              </a:rPr>
              <a:t>3. Technology</a:t>
            </a:r>
            <a:endParaRPr lang="en-US" dirty="0"/>
          </a:p>
        </p:txBody>
      </p:sp>
    </p:spTree>
    <p:extLst>
      <p:ext uri="{BB962C8B-B14F-4D97-AF65-F5344CB8AC3E}">
        <p14:creationId xmlns:p14="http://schemas.microsoft.com/office/powerpoint/2010/main" val="325434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0.22357 0.01389 L 0.57279 3.7037E-7 " pathEditMode="relative" rAng="0" ptsTypes="AA">
                                      <p:cBhvr>
                                        <p:cTn id="6" dur="5000" fill="hold"/>
                                        <p:tgtEl>
                                          <p:spTgt spid="15"/>
                                        </p:tgtEl>
                                        <p:attrNameLst>
                                          <p:attrName>ppt_x</p:attrName>
                                          <p:attrName>ppt_y</p:attrName>
                                        </p:attrNameLst>
                                      </p:cBhvr>
                                      <p:rCtr x="17461"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E2F-307A-4529-9116-345574EE2FB1}"/>
              </a:ext>
            </a:extLst>
          </p:cNvPr>
          <p:cNvSpPr>
            <a:spLocks noGrp="1"/>
          </p:cNvSpPr>
          <p:nvPr>
            <p:ph type="title"/>
          </p:nvPr>
        </p:nvSpPr>
        <p:spPr/>
        <p:txBody>
          <a:bodyPr/>
          <a:lstStyle/>
          <a:p>
            <a:pPr algn="l"/>
            <a:r>
              <a:rPr lang="en-US" dirty="0"/>
              <a:t>summary</a:t>
            </a:r>
          </a:p>
        </p:txBody>
      </p:sp>
      <p:sp>
        <p:nvSpPr>
          <p:cNvPr id="3" name="Content Placeholder 2">
            <a:extLst>
              <a:ext uri="{FF2B5EF4-FFF2-40B4-BE49-F238E27FC236}">
                <a16:creationId xmlns:a16="http://schemas.microsoft.com/office/drawing/2014/main" id="{04225C02-612E-4654-B91C-7138A5D7650E}"/>
              </a:ext>
            </a:extLst>
          </p:cNvPr>
          <p:cNvSpPr>
            <a:spLocks noGrp="1"/>
          </p:cNvSpPr>
          <p:nvPr>
            <p:ph idx="1"/>
          </p:nvPr>
        </p:nvSpPr>
        <p:spPr/>
        <p:txBody>
          <a:bodyPr/>
          <a:lstStyle/>
          <a:p>
            <a:r>
              <a:rPr lang="en-US" dirty="0"/>
              <a:t>Final Analysis</a:t>
            </a:r>
          </a:p>
        </p:txBody>
      </p:sp>
    </p:spTree>
    <p:extLst>
      <p:ext uri="{BB962C8B-B14F-4D97-AF65-F5344CB8AC3E}">
        <p14:creationId xmlns:p14="http://schemas.microsoft.com/office/powerpoint/2010/main" val="3721721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AF2-7AFE-452C-91A1-CA50A37C7659}"/>
              </a:ext>
            </a:extLst>
          </p:cNvPr>
          <p:cNvSpPr>
            <a:spLocks noGrp="1"/>
          </p:cNvSpPr>
          <p:nvPr>
            <p:ph type="title"/>
          </p:nvPr>
        </p:nvSpPr>
        <p:spPr/>
        <p:txBody>
          <a:bodyPr/>
          <a:lstStyle/>
          <a:p>
            <a:pPr algn="l"/>
            <a:r>
              <a:rPr lang="en-US" dirty="0"/>
              <a:t>Agenda</a:t>
            </a:r>
          </a:p>
        </p:txBody>
      </p:sp>
      <p:sp>
        <p:nvSpPr>
          <p:cNvPr id="3" name="Content Placeholder 2">
            <a:extLst>
              <a:ext uri="{FF2B5EF4-FFF2-40B4-BE49-F238E27FC236}">
                <a16:creationId xmlns:a16="http://schemas.microsoft.com/office/drawing/2014/main" id="{F8A41521-3760-4350-87BA-12373A5207A3}"/>
              </a:ext>
            </a:extLst>
          </p:cNvPr>
          <p:cNvSpPr>
            <a:spLocks noGrp="1"/>
          </p:cNvSpPr>
          <p:nvPr>
            <p:ph idx="1"/>
          </p:nvPr>
        </p:nvSpPr>
        <p:spPr/>
        <p:txBody>
          <a:bodyPr>
            <a:normAutofit/>
          </a:bodyPr>
          <a:lstStyle/>
          <a:p>
            <a:r>
              <a:rPr lang="en-US" dirty="0"/>
              <a:t>Data Questions</a:t>
            </a:r>
          </a:p>
          <a:p>
            <a:r>
              <a:rPr lang="en-US" dirty="0"/>
              <a:t>Category Purchases</a:t>
            </a:r>
          </a:p>
          <a:p>
            <a:r>
              <a:rPr lang="en-US" dirty="0"/>
              <a:t>Segment Purchases</a:t>
            </a:r>
          </a:p>
          <a:p>
            <a:r>
              <a:rPr lang="en-US" dirty="0"/>
              <a:t>Country Purchases</a:t>
            </a:r>
          </a:p>
          <a:p>
            <a:r>
              <a:rPr lang="en-US" dirty="0"/>
              <a:t>Profit Contributors</a:t>
            </a:r>
          </a:p>
          <a:p>
            <a:r>
              <a:rPr lang="en-US" dirty="0"/>
              <a:t>Summary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54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3795" y="210765"/>
            <a:ext cx="10353761" cy="1326321"/>
          </a:xfrm>
        </p:spPr>
        <p:txBody>
          <a:bodyPr/>
          <a:lstStyle/>
          <a:p>
            <a:r>
              <a:rPr lang="en-US" dirty="0"/>
              <a:t>Questions</a:t>
            </a:r>
          </a:p>
        </p:txBody>
      </p:sp>
      <p:sp>
        <p:nvSpPr>
          <p:cNvPr id="44" name="TextBox 43">
            <a:extLst>
              <a:ext uri="{FF2B5EF4-FFF2-40B4-BE49-F238E27FC236}">
                <a16:creationId xmlns:a16="http://schemas.microsoft.com/office/drawing/2014/main" id="{6A3C1049-7BCB-4B88-A71A-A3EEAFCD9876}"/>
              </a:ext>
            </a:extLst>
          </p:cNvPr>
          <p:cNvSpPr txBox="1"/>
          <p:nvPr/>
        </p:nvSpPr>
        <p:spPr>
          <a:xfrm>
            <a:off x="185844" y="3418599"/>
            <a:ext cx="2782111" cy="1569660"/>
          </a:xfrm>
          <a:prstGeom prst="rect">
            <a:avLst/>
          </a:prstGeom>
          <a:noFill/>
        </p:spPr>
        <p:txBody>
          <a:bodyPr wrap="square" rtlCol="0">
            <a:spAutoFit/>
          </a:bodyPr>
          <a:lstStyle/>
          <a:p>
            <a:pPr algn="ctr"/>
            <a:r>
              <a:rPr lang="en-US" sz="3200" dirty="0"/>
              <a:t>What are people buying?</a:t>
            </a:r>
          </a:p>
        </p:txBody>
      </p:sp>
      <p:sp>
        <p:nvSpPr>
          <p:cNvPr id="45" name="TextBox 44">
            <a:extLst>
              <a:ext uri="{FF2B5EF4-FFF2-40B4-BE49-F238E27FC236}">
                <a16:creationId xmlns:a16="http://schemas.microsoft.com/office/drawing/2014/main" id="{F0B81CEF-F675-460A-AEB0-CD169E7163D3}"/>
              </a:ext>
            </a:extLst>
          </p:cNvPr>
          <p:cNvSpPr txBox="1"/>
          <p:nvPr/>
        </p:nvSpPr>
        <p:spPr>
          <a:xfrm>
            <a:off x="8878290" y="3418599"/>
            <a:ext cx="2782111" cy="1569660"/>
          </a:xfrm>
          <a:prstGeom prst="rect">
            <a:avLst/>
          </a:prstGeom>
          <a:noFill/>
        </p:spPr>
        <p:txBody>
          <a:bodyPr wrap="square" rtlCol="0">
            <a:spAutoFit/>
          </a:bodyPr>
          <a:lstStyle/>
          <a:p>
            <a:pPr algn="ctr"/>
            <a:r>
              <a:rPr lang="en-US" sz="3200" dirty="0"/>
              <a:t>What Factors Contributed to the Profits?</a:t>
            </a:r>
          </a:p>
        </p:txBody>
      </p:sp>
      <p:sp>
        <p:nvSpPr>
          <p:cNvPr id="46" name="TextBox 45">
            <a:extLst>
              <a:ext uri="{FF2B5EF4-FFF2-40B4-BE49-F238E27FC236}">
                <a16:creationId xmlns:a16="http://schemas.microsoft.com/office/drawing/2014/main" id="{DFA0725E-E89B-431B-B661-84FF3BB387C6}"/>
              </a:ext>
            </a:extLst>
          </p:cNvPr>
          <p:cNvSpPr txBox="1"/>
          <p:nvPr/>
        </p:nvSpPr>
        <p:spPr>
          <a:xfrm>
            <a:off x="3083326" y="3418599"/>
            <a:ext cx="2782111" cy="3046988"/>
          </a:xfrm>
          <a:prstGeom prst="rect">
            <a:avLst/>
          </a:prstGeom>
          <a:noFill/>
        </p:spPr>
        <p:txBody>
          <a:bodyPr wrap="square" rtlCol="0">
            <a:spAutoFit/>
          </a:bodyPr>
          <a:lstStyle/>
          <a:p>
            <a:pPr algn="ctr"/>
            <a:r>
              <a:rPr lang="en-US" sz="3200" dirty="0"/>
              <a:t>Which segments accounts for the majority of consumer purchases? </a:t>
            </a:r>
          </a:p>
        </p:txBody>
      </p:sp>
      <p:sp>
        <p:nvSpPr>
          <p:cNvPr id="47" name="TextBox 46">
            <a:extLst>
              <a:ext uri="{FF2B5EF4-FFF2-40B4-BE49-F238E27FC236}">
                <a16:creationId xmlns:a16="http://schemas.microsoft.com/office/drawing/2014/main" id="{F024D88B-8660-419C-84C5-050F348EC6AF}"/>
              </a:ext>
            </a:extLst>
          </p:cNvPr>
          <p:cNvSpPr txBox="1"/>
          <p:nvPr/>
        </p:nvSpPr>
        <p:spPr>
          <a:xfrm>
            <a:off x="5980808" y="3418599"/>
            <a:ext cx="2782111" cy="2554545"/>
          </a:xfrm>
          <a:prstGeom prst="rect">
            <a:avLst/>
          </a:prstGeom>
          <a:noFill/>
        </p:spPr>
        <p:txBody>
          <a:bodyPr wrap="square" rtlCol="0">
            <a:spAutoFit/>
          </a:bodyPr>
          <a:lstStyle/>
          <a:p>
            <a:pPr algn="ctr"/>
            <a:r>
              <a:rPr lang="en-US" sz="3200" dirty="0"/>
              <a:t>Which countries accounted for the greatest profits?</a:t>
            </a:r>
          </a:p>
        </p:txBody>
      </p:sp>
      <mc:AlternateContent xmlns:mc="http://schemas.openxmlformats.org/markup-compatibility/2006">
        <mc:Choice xmlns:pslz="http://schemas.microsoft.com/office/powerpoint/2016/slidezoom" Requires="pslz">
          <p:graphicFrame>
            <p:nvGraphicFramePr>
              <p:cNvPr id="54" name="Slide Zoom 53">
                <a:extLst>
                  <a:ext uri="{FF2B5EF4-FFF2-40B4-BE49-F238E27FC236}">
                    <a16:creationId xmlns:a16="http://schemas.microsoft.com/office/drawing/2014/main" id="{68734725-C93C-4469-A37A-4354741E55E7}"/>
                  </a:ext>
                </a:extLst>
              </p:cNvPr>
              <p:cNvGraphicFramePr>
                <a:graphicFrameLocks noChangeAspect="1"/>
              </p:cNvGraphicFramePr>
              <p:nvPr>
                <p:extLst>
                  <p:ext uri="{D42A27DB-BD31-4B8C-83A1-F6EECF244321}">
                    <p14:modId xmlns:p14="http://schemas.microsoft.com/office/powerpoint/2010/main" val="3261088234"/>
                  </p:ext>
                </p:extLst>
              </p:nvPr>
            </p:nvGraphicFramePr>
            <p:xfrm>
              <a:off x="730520" y="1312502"/>
              <a:ext cx="1828800" cy="1778466"/>
            </p:xfrm>
            <a:graphic>
              <a:graphicData uri="http://schemas.microsoft.com/office/powerpoint/2016/slidezoom">
                <pslz:sldZm>
                  <pslz:sldZmObj sldId="262" cId="1561818665">
                    <pslz:zmPr id="{564D7046-3A7D-4DCD-B468-A3A1769468E5}" imageType="cover" transitionDur="1000">
                      <p166:blipFill xmlns:p166="http://schemas.microsoft.com/office/powerpoint/2016/6/main">
                        <a:blip r:embed="rId2">
                          <a:extLst>
                            <a:ext uri="{28A0092B-C50C-407E-A947-70E740481C1C}">
                              <a14:useLocalDpi xmlns:a14="http://schemas.microsoft.com/office/drawing/2010/main" val="0"/>
                            </a:ext>
                          </a:extLst>
                        </a:blip>
                        <a:stretch>
                          <a:fillRect/>
                        </a:stretch>
                      </p166:blipFill>
                      <p166:spPr xmlns:p166="http://schemas.microsoft.com/office/powerpoint/2016/6/main">
                        <a:xfrm>
                          <a:off x="0" y="0"/>
                          <a:ext cx="1828800" cy="1778466"/>
                        </a:xfrm>
                        <a:prstGeom prst="rect">
                          <a:avLst/>
                        </a:prstGeom>
                        <a:ln w="3175">
                          <a:noFill/>
                        </a:ln>
                      </p166:spPr>
                    </pslz:zmPr>
                  </pslz:sldZmObj>
                </pslz:sldZm>
              </a:graphicData>
            </a:graphic>
          </p:graphicFrame>
        </mc:Choice>
        <mc:Fallback>
          <p:pic>
            <p:nvPicPr>
              <p:cNvPr id="54" name="Slide Zoom 53">
                <a:hlinkClick r:id="rId3" action="ppaction://hlinksldjump"/>
                <a:extLst>
                  <a:ext uri="{FF2B5EF4-FFF2-40B4-BE49-F238E27FC236}">
                    <a16:creationId xmlns:a16="http://schemas.microsoft.com/office/drawing/2014/main" id="{68734725-C93C-4469-A37A-4354741E55E7}"/>
                  </a:ext>
                </a:extLst>
              </p:cNvPr>
              <p:cNvPicPr>
                <a:picLocks noGrp="1" noRot="1" noChangeAspect="1" noMove="1" noResize="1" noEditPoints="1" noAdjustHandles="1" noChangeArrowheads="1" noChangeShapeType="1"/>
              </p:cNvPicPr>
              <p:nvPr/>
            </p:nvPicPr>
            <p:blipFill>
              <a:blip r:embed="rId2">
                <a:extLst>
                  <a:ext uri="{28A0092B-C50C-407E-A947-70E740481C1C}">
                    <a14:useLocalDpi xmlns:a14="http://schemas.microsoft.com/office/drawing/2010/main" val="0"/>
                  </a:ext>
                </a:extLst>
              </a:blip>
              <a:stretch>
                <a:fillRect/>
              </a:stretch>
            </p:blipFill>
            <p:spPr>
              <a:xfrm>
                <a:off x="730520" y="1312502"/>
                <a:ext cx="1828800" cy="1778466"/>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6" name="Slide Zoom 55">
                <a:extLst>
                  <a:ext uri="{FF2B5EF4-FFF2-40B4-BE49-F238E27FC236}">
                    <a16:creationId xmlns:a16="http://schemas.microsoft.com/office/drawing/2014/main" id="{16E2E78A-9E29-4E1A-B8D1-0D54C67FD78E}"/>
                  </a:ext>
                </a:extLst>
              </p:cNvPr>
              <p:cNvGraphicFramePr>
                <a:graphicFrameLocks noChangeAspect="1"/>
              </p:cNvGraphicFramePr>
              <p:nvPr>
                <p:extLst>
                  <p:ext uri="{D42A27DB-BD31-4B8C-83A1-F6EECF244321}">
                    <p14:modId xmlns:p14="http://schemas.microsoft.com/office/powerpoint/2010/main" val="2971134253"/>
                  </p:ext>
                </p:extLst>
              </p:nvPr>
            </p:nvGraphicFramePr>
            <p:xfrm>
              <a:off x="3580246" y="1279028"/>
              <a:ext cx="1828800" cy="1751163"/>
            </p:xfrm>
            <a:graphic>
              <a:graphicData uri="http://schemas.microsoft.com/office/powerpoint/2016/slidezoom">
                <pslz:sldZm>
                  <pslz:sldZmObj sldId="263" cId="3756360047">
                    <pslz:zmPr id="{7CBD6647-1AAF-4903-89AA-23B1D663AFFF}" imageType="cover" transitionDur="1000">
                      <p166:blipFill xmlns:p166="http://schemas.microsoft.com/office/powerpoint/2016/6/main">
                        <a:blip r:embed="rId4">
                          <a:extLst>
                            <a:ext uri="{28A0092B-C50C-407E-A947-70E740481C1C}">
                              <a14:useLocalDpi xmlns:a14="http://schemas.microsoft.com/office/drawing/2010/main" val="0"/>
                            </a:ext>
                          </a:extLst>
                        </a:blip>
                        <a:stretch>
                          <a:fillRect/>
                        </a:stretch>
                      </p166:blipFill>
                      <p166:spPr xmlns:p166="http://schemas.microsoft.com/office/powerpoint/2016/6/main">
                        <a:xfrm>
                          <a:off x="0" y="0"/>
                          <a:ext cx="1828800" cy="1751163"/>
                        </a:xfrm>
                        <a:prstGeom prst="rect">
                          <a:avLst/>
                        </a:prstGeom>
                        <a:ln w="3175">
                          <a:noFill/>
                        </a:ln>
                      </p166:spPr>
                    </pslz:zmPr>
                  </pslz:sldZmObj>
                </pslz:sldZm>
              </a:graphicData>
            </a:graphic>
          </p:graphicFrame>
        </mc:Choice>
        <mc:Fallback>
          <p:pic>
            <p:nvPicPr>
              <p:cNvPr id="56" name="Slide Zoom 55">
                <a:hlinkClick r:id="rId5" action="ppaction://hlinksldjump"/>
                <a:extLst>
                  <a:ext uri="{FF2B5EF4-FFF2-40B4-BE49-F238E27FC236}">
                    <a16:creationId xmlns:a16="http://schemas.microsoft.com/office/drawing/2014/main" id="{16E2E78A-9E29-4E1A-B8D1-0D54C67FD78E}"/>
                  </a:ext>
                </a:extLst>
              </p:cNvPr>
              <p:cNvPicPr>
                <a:picLocks noGrp="1" noRot="1" noChangeAspect="1" noMove="1" noResize="1" noEditPoints="1" noAdjustHandles="1" noChangeArrowheads="1" noChangeShapeType="1"/>
              </p:cNvPicPr>
              <p:nvPr/>
            </p:nvPicPr>
            <p:blipFill>
              <a:blip r:embed="rId4">
                <a:extLst>
                  <a:ext uri="{28A0092B-C50C-407E-A947-70E740481C1C}">
                    <a14:useLocalDpi xmlns:a14="http://schemas.microsoft.com/office/drawing/2010/main" val="0"/>
                  </a:ext>
                </a:extLst>
              </a:blip>
              <a:stretch>
                <a:fillRect/>
              </a:stretch>
            </p:blipFill>
            <p:spPr>
              <a:xfrm>
                <a:off x="3580246" y="1279028"/>
                <a:ext cx="1828800" cy="1751163"/>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58" name="Slide Zoom 57">
                <a:extLst>
                  <a:ext uri="{FF2B5EF4-FFF2-40B4-BE49-F238E27FC236}">
                    <a16:creationId xmlns:a16="http://schemas.microsoft.com/office/drawing/2014/main" id="{35B12DAE-1B29-4117-A482-96591A741896}"/>
                  </a:ext>
                </a:extLst>
              </p:cNvPr>
              <p:cNvGraphicFramePr>
                <a:graphicFrameLocks noChangeAspect="1"/>
              </p:cNvGraphicFramePr>
              <p:nvPr>
                <p:extLst>
                  <p:ext uri="{D42A27DB-BD31-4B8C-83A1-F6EECF244321}">
                    <p14:modId xmlns:p14="http://schemas.microsoft.com/office/powerpoint/2010/main" val="1916655513"/>
                  </p:ext>
                </p:extLst>
              </p:nvPr>
            </p:nvGraphicFramePr>
            <p:xfrm>
              <a:off x="6485763" y="1279028"/>
              <a:ext cx="1890347" cy="1828800"/>
            </p:xfrm>
            <a:graphic>
              <a:graphicData uri="http://schemas.microsoft.com/office/powerpoint/2016/slidezoom">
                <pslz:sldZm>
                  <pslz:sldZmObj sldId="264" cId="2273655560">
                    <pslz:zmPr id="{5993DF68-11C4-46CE-A076-EBF3FEE9AF7A}"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890347" cy="1828800"/>
                        </a:xfrm>
                        <a:prstGeom prst="rect">
                          <a:avLst/>
                        </a:prstGeom>
                        <a:ln w="3175">
                          <a:noFill/>
                        </a:ln>
                      </p166:spPr>
                    </pslz:zmPr>
                  </pslz:sldZmObj>
                </pslz:sldZm>
              </a:graphicData>
            </a:graphic>
          </p:graphicFrame>
        </mc:Choice>
        <mc:Fallback>
          <p:pic>
            <p:nvPicPr>
              <p:cNvPr id="58" name="Slide Zoom 57">
                <a:hlinkClick r:id="rId7" action="ppaction://hlinksldjump"/>
                <a:extLst>
                  <a:ext uri="{FF2B5EF4-FFF2-40B4-BE49-F238E27FC236}">
                    <a16:creationId xmlns:a16="http://schemas.microsoft.com/office/drawing/2014/main" id="{35B12DAE-1B29-4117-A482-96591A741896}"/>
                  </a:ext>
                </a:extLst>
              </p:cNvPr>
              <p:cNvPicPr>
                <a:picLocks noGrp="1" noRot="1" noChangeAspect="1" noMove="1" noResize="1" noEditPoints="1" noAdjustHandles="1" noChangeArrowheads="1" noChangeShapeType="1"/>
              </p:cNvPicPr>
              <p:nvPr/>
            </p:nvPicPr>
            <p:blipFill>
              <a:blip r:embed="rId6">
                <a:extLst>
                  <a:ext uri="{28A0092B-C50C-407E-A947-70E740481C1C}">
                    <a14:useLocalDpi xmlns:a14="http://schemas.microsoft.com/office/drawing/2010/main" val="0"/>
                  </a:ext>
                </a:extLst>
              </a:blip>
              <a:stretch>
                <a:fillRect/>
              </a:stretch>
            </p:blipFill>
            <p:spPr>
              <a:xfrm>
                <a:off x="6485763" y="1279028"/>
                <a:ext cx="1890347" cy="1828800"/>
              </a:xfrm>
              <a:prstGeom prst="rect">
                <a:avLst/>
              </a:prstGeom>
              <a:ln w="3175">
                <a:noFill/>
              </a:ln>
            </p:spPr>
          </p:pic>
        </mc:Fallback>
      </mc:AlternateContent>
      <mc:AlternateContent xmlns:mc="http://schemas.openxmlformats.org/markup-compatibility/2006">
        <mc:Choice xmlns:pslz="http://schemas.microsoft.com/office/powerpoint/2016/slidezoom" Requires="pslz">
          <p:graphicFrame>
            <p:nvGraphicFramePr>
              <p:cNvPr id="60" name="Slide Zoom 59">
                <a:extLst>
                  <a:ext uri="{FF2B5EF4-FFF2-40B4-BE49-F238E27FC236}">
                    <a16:creationId xmlns:a16="http://schemas.microsoft.com/office/drawing/2014/main" id="{8A14623B-61CF-4530-9FE5-ACA019F7200A}"/>
                  </a:ext>
                </a:extLst>
              </p:cNvPr>
              <p:cNvGraphicFramePr>
                <a:graphicFrameLocks noChangeAspect="1"/>
              </p:cNvGraphicFramePr>
              <p:nvPr>
                <p:extLst>
                  <p:ext uri="{D42A27DB-BD31-4B8C-83A1-F6EECF244321}">
                    <p14:modId xmlns:p14="http://schemas.microsoft.com/office/powerpoint/2010/main" val="4195328967"/>
                  </p:ext>
                </p:extLst>
              </p:nvPr>
            </p:nvGraphicFramePr>
            <p:xfrm>
              <a:off x="9335489" y="1279028"/>
              <a:ext cx="1900517" cy="1828800"/>
            </p:xfrm>
            <a:graphic>
              <a:graphicData uri="http://schemas.microsoft.com/office/powerpoint/2016/slidezoom">
                <pslz:sldZm>
                  <pslz:sldZmObj sldId="265" cId="2929697371">
                    <pslz:zmPr id="{021ED706-F959-4389-B02D-2993360DCE09}" imageType="cover" transitionDur="1000">
                      <p166:blipFill xmlns:p166="http://schemas.microsoft.com/office/powerpoint/2016/6/main">
                        <a:blip r:embed="rId8">
                          <a:extLst>
                            <a:ext uri="{28A0092B-C50C-407E-A947-70E740481C1C}">
                              <a14:useLocalDpi xmlns:a14="http://schemas.microsoft.com/office/drawing/2010/main" val="0"/>
                            </a:ext>
                          </a:extLst>
                        </a:blip>
                        <a:stretch>
                          <a:fillRect/>
                        </a:stretch>
                      </p166:blipFill>
                      <p166:spPr xmlns:p166="http://schemas.microsoft.com/office/powerpoint/2016/6/main">
                        <a:xfrm>
                          <a:off x="0" y="0"/>
                          <a:ext cx="1900517" cy="1828800"/>
                        </a:xfrm>
                        <a:prstGeom prst="rect">
                          <a:avLst/>
                        </a:prstGeom>
                        <a:ln w="3175">
                          <a:noFill/>
                        </a:ln>
                      </p166:spPr>
                    </pslz:zmPr>
                  </pslz:sldZmObj>
                </pslz:sldZm>
              </a:graphicData>
            </a:graphic>
          </p:graphicFrame>
        </mc:Choice>
        <mc:Fallback>
          <p:pic>
            <p:nvPicPr>
              <p:cNvPr id="60" name="Slide Zoom 59">
                <a:hlinkClick r:id="rId9" action="ppaction://hlinksldjump"/>
                <a:extLst>
                  <a:ext uri="{FF2B5EF4-FFF2-40B4-BE49-F238E27FC236}">
                    <a16:creationId xmlns:a16="http://schemas.microsoft.com/office/drawing/2014/main" id="{8A14623B-61CF-4530-9FE5-ACA019F7200A}"/>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9335489" y="1279028"/>
                <a:ext cx="1900517" cy="1828800"/>
              </a:xfrm>
              <a:prstGeom prst="rect">
                <a:avLst/>
              </a:prstGeom>
              <a:ln w="3175">
                <a:noFill/>
              </a:ln>
            </p:spPr>
          </p:pic>
        </mc:Fallback>
      </mc:AlternateContent>
    </p:spTree>
    <p:extLst>
      <p:ext uri="{BB962C8B-B14F-4D97-AF65-F5344CB8AC3E}">
        <p14:creationId xmlns:p14="http://schemas.microsoft.com/office/powerpoint/2010/main" val="34293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are people buying?</a:t>
            </a:r>
          </a:p>
        </p:txBody>
      </p:sp>
      <p:grpSp>
        <p:nvGrpSpPr>
          <p:cNvPr id="24" name="Group 23">
            <a:extLst>
              <a:ext uri="{FF2B5EF4-FFF2-40B4-BE49-F238E27FC236}">
                <a16:creationId xmlns:a16="http://schemas.microsoft.com/office/drawing/2014/main" id="{C47C61A1-52C2-45B4-A24C-FA524A87A6DA}"/>
              </a:ext>
            </a:extLst>
          </p:cNvPr>
          <p:cNvGrpSpPr/>
          <p:nvPr/>
        </p:nvGrpSpPr>
        <p:grpSpPr>
          <a:xfrm>
            <a:off x="462855" y="4355814"/>
            <a:ext cx="2642966" cy="1226108"/>
            <a:chOff x="470505" y="1360311"/>
            <a:chExt cx="2642966" cy="1226108"/>
          </a:xfrm>
        </p:grpSpPr>
        <p:pic>
          <p:nvPicPr>
            <p:cNvPr id="7" name="Graphic 6" descr="USB with solid fill">
              <a:extLst>
                <a:ext uri="{FF2B5EF4-FFF2-40B4-BE49-F238E27FC236}">
                  <a16:creationId xmlns:a16="http://schemas.microsoft.com/office/drawing/2014/main" id="{DDA08651-F0BF-439B-BAE0-BE80A9248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449" y="1672019"/>
              <a:ext cx="914400" cy="914400"/>
            </a:xfrm>
            <a:prstGeom prst="rect">
              <a:avLst/>
            </a:prstGeom>
          </p:spPr>
        </p:pic>
        <p:sp>
          <p:nvSpPr>
            <p:cNvPr id="9" name="TextBox 8">
              <a:extLst>
                <a:ext uri="{FF2B5EF4-FFF2-40B4-BE49-F238E27FC236}">
                  <a16:creationId xmlns:a16="http://schemas.microsoft.com/office/drawing/2014/main" id="{B8D9B3CE-FF36-4F16-9FC4-CE15CDD22A87}"/>
                </a:ext>
              </a:extLst>
            </p:cNvPr>
            <p:cNvSpPr txBox="1"/>
            <p:nvPr/>
          </p:nvSpPr>
          <p:spPr>
            <a:xfrm>
              <a:off x="470505" y="1360311"/>
              <a:ext cx="1426288" cy="369332"/>
            </a:xfrm>
            <a:prstGeom prst="rect">
              <a:avLst/>
            </a:prstGeom>
            <a:noFill/>
          </p:spPr>
          <p:txBody>
            <a:bodyPr wrap="none" rtlCol="0">
              <a:spAutoFit/>
            </a:bodyPr>
            <a:lstStyle/>
            <a:p>
              <a:r>
                <a:rPr lang="en-US" dirty="0"/>
                <a:t>Technology</a:t>
              </a:r>
            </a:p>
          </p:txBody>
        </p:sp>
        <p:sp>
          <p:nvSpPr>
            <p:cNvPr id="19" name="TextBox 18">
              <a:extLst>
                <a:ext uri="{FF2B5EF4-FFF2-40B4-BE49-F238E27FC236}">
                  <a16:creationId xmlns:a16="http://schemas.microsoft.com/office/drawing/2014/main" id="{1DD81FA6-C149-4D1E-8567-90A12F8F4A74}"/>
                </a:ext>
              </a:extLst>
            </p:cNvPr>
            <p:cNvSpPr txBox="1"/>
            <p:nvPr/>
          </p:nvSpPr>
          <p:spPr>
            <a:xfrm>
              <a:off x="1732837" y="1983864"/>
              <a:ext cx="1380634" cy="369332"/>
            </a:xfrm>
            <a:prstGeom prst="rect">
              <a:avLst/>
            </a:prstGeom>
            <a:noFill/>
          </p:spPr>
          <p:txBody>
            <a:bodyPr wrap="none" rtlCol="0">
              <a:spAutoFit/>
            </a:bodyPr>
            <a:lstStyle/>
            <a:p>
              <a:r>
                <a:rPr lang="en-US" dirty="0"/>
                <a:t>Percentage</a:t>
              </a:r>
            </a:p>
          </p:txBody>
        </p:sp>
      </p:grpSp>
      <p:grpSp>
        <p:nvGrpSpPr>
          <p:cNvPr id="23" name="Group 22">
            <a:extLst>
              <a:ext uri="{FF2B5EF4-FFF2-40B4-BE49-F238E27FC236}">
                <a16:creationId xmlns:a16="http://schemas.microsoft.com/office/drawing/2014/main" id="{04CC3E9A-C258-4997-949D-79FC47C1507C}"/>
              </a:ext>
            </a:extLst>
          </p:cNvPr>
          <p:cNvGrpSpPr/>
          <p:nvPr/>
        </p:nvGrpSpPr>
        <p:grpSpPr>
          <a:xfrm>
            <a:off x="524706" y="1420224"/>
            <a:ext cx="2510366" cy="1048642"/>
            <a:chOff x="603105" y="2993412"/>
            <a:chExt cx="2510366" cy="1048642"/>
          </a:xfrm>
        </p:grpSpPr>
        <p:pic>
          <p:nvPicPr>
            <p:cNvPr id="6" name="Graphic 5" descr="Couch with solid fill">
              <a:extLst>
                <a:ext uri="{FF2B5EF4-FFF2-40B4-BE49-F238E27FC236}">
                  <a16:creationId xmlns:a16="http://schemas.microsoft.com/office/drawing/2014/main" id="{7B1706B0-7383-4556-B996-FC6E2ECBFA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6449" y="3127654"/>
              <a:ext cx="914400" cy="914400"/>
            </a:xfrm>
            <a:prstGeom prst="rect">
              <a:avLst/>
            </a:prstGeom>
          </p:spPr>
        </p:pic>
        <p:sp>
          <p:nvSpPr>
            <p:cNvPr id="15" name="TextBox 14">
              <a:extLst>
                <a:ext uri="{FF2B5EF4-FFF2-40B4-BE49-F238E27FC236}">
                  <a16:creationId xmlns:a16="http://schemas.microsoft.com/office/drawing/2014/main" id="{0D4DDFDF-5C5B-4D90-82A1-93767BDB5D20}"/>
                </a:ext>
              </a:extLst>
            </p:cNvPr>
            <p:cNvSpPr txBox="1"/>
            <p:nvPr/>
          </p:nvSpPr>
          <p:spPr>
            <a:xfrm>
              <a:off x="603105" y="2993412"/>
              <a:ext cx="1161087" cy="369332"/>
            </a:xfrm>
            <a:prstGeom prst="rect">
              <a:avLst/>
            </a:prstGeom>
            <a:noFill/>
          </p:spPr>
          <p:txBody>
            <a:bodyPr wrap="none" rtlCol="0">
              <a:spAutoFit/>
            </a:bodyPr>
            <a:lstStyle/>
            <a:p>
              <a:r>
                <a:rPr lang="en-US" dirty="0"/>
                <a:t>Furniture</a:t>
              </a:r>
            </a:p>
          </p:txBody>
        </p:sp>
        <p:sp>
          <p:nvSpPr>
            <p:cNvPr id="20" name="TextBox 19">
              <a:extLst>
                <a:ext uri="{FF2B5EF4-FFF2-40B4-BE49-F238E27FC236}">
                  <a16:creationId xmlns:a16="http://schemas.microsoft.com/office/drawing/2014/main" id="{5002CFE0-2B48-4705-8EB9-B5B882DE0EA2}"/>
                </a:ext>
              </a:extLst>
            </p:cNvPr>
            <p:cNvSpPr txBox="1"/>
            <p:nvPr/>
          </p:nvSpPr>
          <p:spPr>
            <a:xfrm>
              <a:off x="1732837" y="3339654"/>
              <a:ext cx="1380634" cy="369332"/>
            </a:xfrm>
            <a:prstGeom prst="rect">
              <a:avLst/>
            </a:prstGeom>
            <a:noFill/>
          </p:spPr>
          <p:txBody>
            <a:bodyPr wrap="none" rtlCol="0">
              <a:spAutoFit/>
            </a:bodyPr>
            <a:lstStyle/>
            <a:p>
              <a:r>
                <a:rPr lang="en-US" dirty="0"/>
                <a:t>Percentage</a:t>
              </a:r>
            </a:p>
          </p:txBody>
        </p:sp>
      </p:grpSp>
      <p:grpSp>
        <p:nvGrpSpPr>
          <p:cNvPr id="25" name="Group 24">
            <a:extLst>
              <a:ext uri="{FF2B5EF4-FFF2-40B4-BE49-F238E27FC236}">
                <a16:creationId xmlns:a16="http://schemas.microsoft.com/office/drawing/2014/main" id="{53B3F748-035D-4685-A613-54D48A303A5B}"/>
              </a:ext>
            </a:extLst>
          </p:cNvPr>
          <p:cNvGrpSpPr/>
          <p:nvPr/>
        </p:nvGrpSpPr>
        <p:grpSpPr>
          <a:xfrm>
            <a:off x="440347" y="2780574"/>
            <a:ext cx="2665474" cy="1244820"/>
            <a:chOff x="479352" y="4252869"/>
            <a:chExt cx="2665474" cy="1244820"/>
          </a:xfrm>
        </p:grpSpPr>
        <p:pic>
          <p:nvPicPr>
            <p:cNvPr id="5" name="Graphic 4" descr="Pencil outline">
              <a:extLst>
                <a:ext uri="{FF2B5EF4-FFF2-40B4-BE49-F238E27FC236}">
                  <a16:creationId xmlns:a16="http://schemas.microsoft.com/office/drawing/2014/main" id="{39F2084B-32B5-49A2-A785-157351DE9C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6449" y="4583289"/>
              <a:ext cx="914400" cy="914400"/>
            </a:xfrm>
            <a:prstGeom prst="rect">
              <a:avLst/>
            </a:prstGeom>
          </p:spPr>
        </p:pic>
        <p:sp>
          <p:nvSpPr>
            <p:cNvPr id="16" name="TextBox 15">
              <a:extLst>
                <a:ext uri="{FF2B5EF4-FFF2-40B4-BE49-F238E27FC236}">
                  <a16:creationId xmlns:a16="http://schemas.microsoft.com/office/drawing/2014/main" id="{B93AB2BD-F08F-4D22-BA47-DB6E9017F426}"/>
                </a:ext>
              </a:extLst>
            </p:cNvPr>
            <p:cNvSpPr txBox="1"/>
            <p:nvPr/>
          </p:nvSpPr>
          <p:spPr>
            <a:xfrm>
              <a:off x="479352" y="4252869"/>
              <a:ext cx="1800173" cy="369332"/>
            </a:xfrm>
            <a:prstGeom prst="rect">
              <a:avLst/>
            </a:prstGeom>
            <a:noFill/>
          </p:spPr>
          <p:txBody>
            <a:bodyPr wrap="none" rtlCol="0">
              <a:spAutoFit/>
            </a:bodyPr>
            <a:lstStyle/>
            <a:p>
              <a:r>
                <a:rPr lang="en-US" dirty="0"/>
                <a:t>Office Supplies</a:t>
              </a:r>
            </a:p>
          </p:txBody>
        </p:sp>
        <p:sp>
          <p:nvSpPr>
            <p:cNvPr id="21" name="TextBox 20">
              <a:extLst>
                <a:ext uri="{FF2B5EF4-FFF2-40B4-BE49-F238E27FC236}">
                  <a16:creationId xmlns:a16="http://schemas.microsoft.com/office/drawing/2014/main" id="{4A67F590-7084-4176-A279-583F7FED9A7C}"/>
                </a:ext>
              </a:extLst>
            </p:cNvPr>
            <p:cNvSpPr txBox="1"/>
            <p:nvPr/>
          </p:nvSpPr>
          <p:spPr>
            <a:xfrm>
              <a:off x="1764192" y="4582151"/>
              <a:ext cx="1380634" cy="369332"/>
            </a:xfrm>
            <a:prstGeom prst="rect">
              <a:avLst/>
            </a:prstGeom>
            <a:noFill/>
          </p:spPr>
          <p:txBody>
            <a:bodyPr wrap="none" rtlCol="0">
              <a:spAutoFit/>
            </a:bodyPr>
            <a:lstStyle/>
            <a:p>
              <a:r>
                <a:rPr lang="en-US" dirty="0"/>
                <a:t>Percentage</a:t>
              </a:r>
            </a:p>
          </p:txBody>
        </p:sp>
      </p:grpSp>
      <p:pic>
        <p:nvPicPr>
          <p:cNvPr id="4" name="Picture 3" descr="Chart, bar chart&#10;&#10;Description automatically generated">
            <a:extLst>
              <a:ext uri="{FF2B5EF4-FFF2-40B4-BE49-F238E27FC236}">
                <a16:creationId xmlns:a16="http://schemas.microsoft.com/office/drawing/2014/main" id="{C68D54D1-3175-4C74-A605-AC2ACDA8CD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61310" y="1420224"/>
            <a:ext cx="5022770" cy="4445925"/>
          </a:xfrm>
          <a:prstGeom prst="rect">
            <a:avLst/>
          </a:prstGeom>
        </p:spPr>
      </p:pic>
    </p:spTree>
    <p:extLst>
      <p:ext uri="{BB962C8B-B14F-4D97-AF65-F5344CB8AC3E}">
        <p14:creationId xmlns:p14="http://schemas.microsoft.com/office/powerpoint/2010/main" val="156181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5509-5F3F-45A4-B6B8-20116D7D106B}"/>
              </a:ext>
            </a:extLst>
          </p:cNvPr>
          <p:cNvSpPr>
            <a:spLocks noGrp="1"/>
          </p:cNvSpPr>
          <p:nvPr>
            <p:ph type="title"/>
          </p:nvPr>
        </p:nvSpPr>
        <p:spPr/>
        <p:txBody>
          <a:bodyPr/>
          <a:lstStyle/>
          <a:p>
            <a:r>
              <a:rPr lang="en-US" b="1" i="0" dirty="0">
                <a:effectLst/>
                <a:latin typeface="Helvetica Neue"/>
              </a:rPr>
              <a:t>Categorical analysis using Chi-Square</a:t>
            </a:r>
            <a:br>
              <a:rPr lang="en-US" b="1" i="0" dirty="0">
                <a:effectLst/>
                <a:latin typeface="Helvetica Neue"/>
              </a:rPr>
            </a:br>
            <a:endParaRPr lang="en-US" dirty="0"/>
          </a:p>
        </p:txBody>
      </p:sp>
      <p:sp>
        <p:nvSpPr>
          <p:cNvPr id="4" name="TextBox 3">
            <a:extLst>
              <a:ext uri="{FF2B5EF4-FFF2-40B4-BE49-F238E27FC236}">
                <a16:creationId xmlns:a16="http://schemas.microsoft.com/office/drawing/2014/main" id="{2AF7E7E7-8C91-40DA-A9EE-B46362CCCFD6}"/>
              </a:ext>
            </a:extLst>
          </p:cNvPr>
          <p:cNvSpPr txBox="1"/>
          <p:nvPr/>
        </p:nvSpPr>
        <p:spPr>
          <a:xfrm>
            <a:off x="3259749" y="2505670"/>
            <a:ext cx="6097464" cy="923330"/>
          </a:xfrm>
          <a:prstGeom prst="rect">
            <a:avLst/>
          </a:prstGeom>
          <a:noFill/>
        </p:spPr>
        <p:txBody>
          <a:bodyPr wrap="square">
            <a:spAutoFit/>
          </a:bodyPr>
          <a:lstStyle/>
          <a:p>
            <a:pPr algn="l"/>
            <a:r>
              <a:rPr lang="en-US" b="1" i="0" dirty="0">
                <a:effectLst/>
                <a:latin typeface="Helvetica Neue"/>
              </a:rPr>
              <a:t>Null Hypothesis: No statistical significance exists in the distribution of the orders placed by the three segments: corporate, consumers and home office.</a:t>
            </a:r>
          </a:p>
        </p:txBody>
      </p:sp>
      <p:cxnSp>
        <p:nvCxnSpPr>
          <p:cNvPr id="5" name="Straight Arrow Connector 4">
            <a:extLst>
              <a:ext uri="{FF2B5EF4-FFF2-40B4-BE49-F238E27FC236}">
                <a16:creationId xmlns:a16="http://schemas.microsoft.com/office/drawing/2014/main" id="{B6A05EE1-B111-4D0F-B801-75C55344347D}"/>
              </a:ext>
            </a:extLst>
          </p:cNvPr>
          <p:cNvCxnSpPr>
            <a:cxnSpLocks/>
          </p:cNvCxnSpPr>
          <p:nvPr/>
        </p:nvCxnSpPr>
        <p:spPr>
          <a:xfrm flipV="1">
            <a:off x="1287216" y="2119580"/>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6" name="Straight Arrow Connector 5">
            <a:extLst>
              <a:ext uri="{FF2B5EF4-FFF2-40B4-BE49-F238E27FC236}">
                <a16:creationId xmlns:a16="http://schemas.microsoft.com/office/drawing/2014/main" id="{25C8E528-F2AD-4AA8-9BBC-2AD0BBE71965}"/>
              </a:ext>
            </a:extLst>
          </p:cNvPr>
          <p:cNvCxnSpPr>
            <a:cxnSpLocks/>
          </p:cNvCxnSpPr>
          <p:nvPr/>
        </p:nvCxnSpPr>
        <p:spPr>
          <a:xfrm flipV="1">
            <a:off x="1987939" y="3614398"/>
            <a:ext cx="5455053" cy="148406"/>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7" name="TextBox 6">
            <a:extLst>
              <a:ext uri="{FF2B5EF4-FFF2-40B4-BE49-F238E27FC236}">
                <a16:creationId xmlns:a16="http://schemas.microsoft.com/office/drawing/2014/main" id="{F501E3D4-F075-4B80-88B8-7349E69B7D1E}"/>
              </a:ext>
            </a:extLst>
          </p:cNvPr>
          <p:cNvSpPr txBox="1"/>
          <p:nvPr/>
        </p:nvSpPr>
        <p:spPr>
          <a:xfrm rot="21050916">
            <a:off x="3302055" y="2301417"/>
            <a:ext cx="1220206" cy="276999"/>
          </a:xfrm>
          <a:prstGeom prst="rect">
            <a:avLst/>
          </a:prstGeom>
          <a:noFill/>
        </p:spPr>
        <p:txBody>
          <a:bodyPr wrap="none" rtlCol="0">
            <a:spAutoFit/>
          </a:bodyPr>
          <a:lstStyle/>
          <a:p>
            <a:r>
              <a:rPr lang="en-US" sz="1200" dirty="0">
                <a:solidFill>
                  <a:srgbClr val="00B050"/>
                </a:solidFill>
              </a:rPr>
              <a:t>Sales +90.31%</a:t>
            </a:r>
          </a:p>
        </p:txBody>
      </p:sp>
      <p:sp>
        <p:nvSpPr>
          <p:cNvPr id="8" name="TextBox 7">
            <a:extLst>
              <a:ext uri="{FF2B5EF4-FFF2-40B4-BE49-F238E27FC236}">
                <a16:creationId xmlns:a16="http://schemas.microsoft.com/office/drawing/2014/main" id="{1EE85003-5BC1-4B6D-93E4-37A99DC64CD0}"/>
              </a:ext>
            </a:extLst>
          </p:cNvPr>
          <p:cNvSpPr txBox="1"/>
          <p:nvPr/>
        </p:nvSpPr>
        <p:spPr>
          <a:xfrm>
            <a:off x="3287793" y="3415680"/>
            <a:ext cx="1308500" cy="276999"/>
          </a:xfrm>
          <a:prstGeom prst="rect">
            <a:avLst/>
          </a:prstGeom>
          <a:noFill/>
        </p:spPr>
        <p:txBody>
          <a:bodyPr wrap="none" rtlCol="0">
            <a:spAutoFit/>
          </a:bodyPr>
          <a:lstStyle/>
          <a:p>
            <a:r>
              <a:rPr lang="en-US" sz="1200" dirty="0">
                <a:solidFill>
                  <a:srgbClr val="00B050"/>
                </a:solidFill>
              </a:rPr>
              <a:t>Profit +102.52%</a:t>
            </a:r>
          </a:p>
        </p:txBody>
      </p:sp>
      <p:pic>
        <p:nvPicPr>
          <p:cNvPr id="9" name="Picture 8" descr="Chart, bar chart&#10;&#10;Description automatically generated">
            <a:extLst>
              <a:ext uri="{FF2B5EF4-FFF2-40B4-BE49-F238E27FC236}">
                <a16:creationId xmlns:a16="http://schemas.microsoft.com/office/drawing/2014/main" id="{00BEF60C-067E-4597-A213-E548EB097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5075" y="4146972"/>
            <a:ext cx="7916380" cy="3048425"/>
          </a:xfrm>
          <a:prstGeom prst="rect">
            <a:avLst/>
          </a:prstGeom>
        </p:spPr>
      </p:pic>
    </p:spTree>
    <p:extLst>
      <p:ext uri="{BB962C8B-B14F-4D97-AF65-F5344CB8AC3E}">
        <p14:creationId xmlns:p14="http://schemas.microsoft.com/office/powerpoint/2010/main" val="19367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segment accounts for most the consumer purchases?</a:t>
            </a:r>
          </a:p>
        </p:txBody>
      </p:sp>
      <p:grpSp>
        <p:nvGrpSpPr>
          <p:cNvPr id="12" name="Group 11">
            <a:extLst>
              <a:ext uri="{FF2B5EF4-FFF2-40B4-BE49-F238E27FC236}">
                <a16:creationId xmlns:a16="http://schemas.microsoft.com/office/drawing/2014/main" id="{47626A4D-664B-443E-8186-288FD474346D}"/>
              </a:ext>
            </a:extLst>
          </p:cNvPr>
          <p:cNvGrpSpPr/>
          <p:nvPr/>
        </p:nvGrpSpPr>
        <p:grpSpPr>
          <a:xfrm>
            <a:off x="573365" y="3513585"/>
            <a:ext cx="1283621" cy="1290543"/>
            <a:chOff x="470505" y="1360311"/>
            <a:chExt cx="1283621" cy="1290543"/>
          </a:xfrm>
        </p:grpSpPr>
        <p:pic>
          <p:nvPicPr>
            <p:cNvPr id="23" name="Graphic 22" descr="Building outline">
              <a:extLst>
                <a:ext uri="{FF2B5EF4-FFF2-40B4-BE49-F238E27FC236}">
                  <a16:creationId xmlns:a16="http://schemas.microsoft.com/office/drawing/2014/main" id="{6F452EB8-9341-47FD-B41A-34154B59730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203" y="1736454"/>
              <a:ext cx="914400" cy="914400"/>
            </a:xfrm>
            <a:prstGeom prst="rect">
              <a:avLst/>
            </a:prstGeom>
          </p:spPr>
        </p:pic>
        <p:sp>
          <p:nvSpPr>
            <p:cNvPr id="26" name="TextBox 25">
              <a:extLst>
                <a:ext uri="{FF2B5EF4-FFF2-40B4-BE49-F238E27FC236}">
                  <a16:creationId xmlns:a16="http://schemas.microsoft.com/office/drawing/2014/main" id="{09D4442C-7406-4BDF-88B4-A91394FC1F00}"/>
                </a:ext>
              </a:extLst>
            </p:cNvPr>
            <p:cNvSpPr txBox="1"/>
            <p:nvPr/>
          </p:nvSpPr>
          <p:spPr>
            <a:xfrm>
              <a:off x="470505" y="1360311"/>
              <a:ext cx="1283621" cy="369332"/>
            </a:xfrm>
            <a:prstGeom prst="rect">
              <a:avLst/>
            </a:prstGeom>
            <a:noFill/>
          </p:spPr>
          <p:txBody>
            <a:bodyPr wrap="none" rtlCol="0">
              <a:spAutoFit/>
            </a:bodyPr>
            <a:lstStyle/>
            <a:p>
              <a:r>
                <a:rPr lang="en-US" dirty="0"/>
                <a:t>Corporate</a:t>
              </a:r>
            </a:p>
          </p:txBody>
        </p:sp>
      </p:grpSp>
      <p:grpSp>
        <p:nvGrpSpPr>
          <p:cNvPr id="13" name="Group 12">
            <a:extLst>
              <a:ext uri="{FF2B5EF4-FFF2-40B4-BE49-F238E27FC236}">
                <a16:creationId xmlns:a16="http://schemas.microsoft.com/office/drawing/2014/main" id="{78341175-8679-498B-B2C9-BDDA4035F7F1}"/>
              </a:ext>
            </a:extLst>
          </p:cNvPr>
          <p:cNvGrpSpPr/>
          <p:nvPr/>
        </p:nvGrpSpPr>
        <p:grpSpPr>
          <a:xfrm>
            <a:off x="519894" y="5165460"/>
            <a:ext cx="1516441" cy="1251947"/>
            <a:chOff x="382953" y="2955652"/>
            <a:chExt cx="1516441" cy="1251947"/>
          </a:xfrm>
        </p:grpSpPr>
        <p:pic>
          <p:nvPicPr>
            <p:cNvPr id="22" name="Graphic 21" descr="Office Chair with solid fill">
              <a:extLst>
                <a:ext uri="{FF2B5EF4-FFF2-40B4-BE49-F238E27FC236}">
                  <a16:creationId xmlns:a16="http://schemas.microsoft.com/office/drawing/2014/main" id="{00EF6147-D7DC-4880-95ED-F596721964C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203" y="3293199"/>
              <a:ext cx="914400" cy="914400"/>
            </a:xfrm>
            <a:prstGeom prst="rect">
              <a:avLst/>
            </a:prstGeom>
          </p:spPr>
        </p:pic>
        <p:sp>
          <p:nvSpPr>
            <p:cNvPr id="27" name="TextBox 26">
              <a:extLst>
                <a:ext uri="{FF2B5EF4-FFF2-40B4-BE49-F238E27FC236}">
                  <a16:creationId xmlns:a16="http://schemas.microsoft.com/office/drawing/2014/main" id="{85456721-1CA8-472E-8B4C-976EABAD5A47}"/>
                </a:ext>
              </a:extLst>
            </p:cNvPr>
            <p:cNvSpPr txBox="1"/>
            <p:nvPr/>
          </p:nvSpPr>
          <p:spPr>
            <a:xfrm>
              <a:off x="382953" y="2955652"/>
              <a:ext cx="1516441" cy="369332"/>
            </a:xfrm>
            <a:prstGeom prst="rect">
              <a:avLst/>
            </a:prstGeom>
            <a:noFill/>
          </p:spPr>
          <p:txBody>
            <a:bodyPr wrap="none" rtlCol="0">
              <a:spAutoFit/>
            </a:bodyPr>
            <a:lstStyle/>
            <a:p>
              <a:r>
                <a:rPr lang="en-US" dirty="0"/>
                <a:t>Home Office</a:t>
              </a:r>
            </a:p>
          </p:txBody>
        </p:sp>
      </p:grpSp>
      <p:grpSp>
        <p:nvGrpSpPr>
          <p:cNvPr id="32" name="Group 31">
            <a:extLst>
              <a:ext uri="{FF2B5EF4-FFF2-40B4-BE49-F238E27FC236}">
                <a16:creationId xmlns:a16="http://schemas.microsoft.com/office/drawing/2014/main" id="{07CE7ADA-DB40-4502-BB18-31900554B86D}"/>
              </a:ext>
            </a:extLst>
          </p:cNvPr>
          <p:cNvGrpSpPr/>
          <p:nvPr/>
        </p:nvGrpSpPr>
        <p:grpSpPr>
          <a:xfrm>
            <a:off x="522577" y="1801005"/>
            <a:ext cx="1348446" cy="1351249"/>
            <a:chOff x="441321" y="4336986"/>
            <a:chExt cx="1348446" cy="1351249"/>
          </a:xfrm>
        </p:grpSpPr>
        <p:pic>
          <p:nvPicPr>
            <p:cNvPr id="8" name="Graphic 7" descr="Man outline">
              <a:extLst>
                <a:ext uri="{FF2B5EF4-FFF2-40B4-BE49-F238E27FC236}">
                  <a16:creationId xmlns:a16="http://schemas.microsoft.com/office/drawing/2014/main" id="{A0ED4137-9544-44D5-83B3-E0FEB1CD7B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5115" y="4773835"/>
              <a:ext cx="914400" cy="914400"/>
            </a:xfrm>
            <a:prstGeom prst="rect">
              <a:avLst/>
            </a:prstGeom>
          </p:spPr>
        </p:pic>
        <p:sp>
          <p:nvSpPr>
            <p:cNvPr id="28" name="TextBox 27">
              <a:extLst>
                <a:ext uri="{FF2B5EF4-FFF2-40B4-BE49-F238E27FC236}">
                  <a16:creationId xmlns:a16="http://schemas.microsoft.com/office/drawing/2014/main" id="{D80987FB-0BE5-4F2D-A414-98B0079A731E}"/>
                </a:ext>
              </a:extLst>
            </p:cNvPr>
            <p:cNvSpPr txBox="1"/>
            <p:nvPr/>
          </p:nvSpPr>
          <p:spPr>
            <a:xfrm>
              <a:off x="441321" y="4336986"/>
              <a:ext cx="1348446" cy="369332"/>
            </a:xfrm>
            <a:prstGeom prst="rect">
              <a:avLst/>
            </a:prstGeom>
            <a:noFill/>
          </p:spPr>
          <p:txBody>
            <a:bodyPr wrap="none" rtlCol="0">
              <a:spAutoFit/>
            </a:bodyPr>
            <a:lstStyle/>
            <a:p>
              <a:r>
                <a:rPr lang="en-US" dirty="0"/>
                <a:t>Consumer </a:t>
              </a:r>
            </a:p>
          </p:txBody>
        </p:sp>
      </p:grpSp>
      <p:graphicFrame>
        <p:nvGraphicFramePr>
          <p:cNvPr id="34" name="Table 34">
            <a:extLst>
              <a:ext uri="{FF2B5EF4-FFF2-40B4-BE49-F238E27FC236}">
                <a16:creationId xmlns:a16="http://schemas.microsoft.com/office/drawing/2014/main" id="{01EAC488-1037-456D-B210-53A5D60E068D}"/>
              </a:ext>
            </a:extLst>
          </p:cNvPr>
          <p:cNvGraphicFramePr>
            <a:graphicFrameLocks noGrp="1"/>
          </p:cNvGraphicFramePr>
          <p:nvPr>
            <p:extLst>
              <p:ext uri="{D42A27DB-BD31-4B8C-83A1-F6EECF244321}">
                <p14:modId xmlns:p14="http://schemas.microsoft.com/office/powerpoint/2010/main" val="1519397237"/>
              </p:ext>
            </p:extLst>
          </p:nvPr>
        </p:nvGraphicFramePr>
        <p:xfrm>
          <a:off x="519894" y="1296232"/>
          <a:ext cx="4465482" cy="5186992"/>
        </p:xfrm>
        <a:graphic>
          <a:graphicData uri="http://schemas.openxmlformats.org/drawingml/2006/table">
            <a:tbl>
              <a:tblPr firstRow="1" bandRow="1">
                <a:tableStyleId>{5940675A-B579-460E-94D1-54222C63F5DA}</a:tableStyleId>
              </a:tblPr>
              <a:tblGrid>
                <a:gridCol w="1488494">
                  <a:extLst>
                    <a:ext uri="{9D8B030D-6E8A-4147-A177-3AD203B41FA5}">
                      <a16:colId xmlns:a16="http://schemas.microsoft.com/office/drawing/2014/main" val="1440357106"/>
                    </a:ext>
                  </a:extLst>
                </a:gridCol>
                <a:gridCol w="1488494">
                  <a:extLst>
                    <a:ext uri="{9D8B030D-6E8A-4147-A177-3AD203B41FA5}">
                      <a16:colId xmlns:a16="http://schemas.microsoft.com/office/drawing/2014/main" val="3447861636"/>
                    </a:ext>
                  </a:extLst>
                </a:gridCol>
                <a:gridCol w="1488494">
                  <a:extLst>
                    <a:ext uri="{9D8B030D-6E8A-4147-A177-3AD203B41FA5}">
                      <a16:colId xmlns:a16="http://schemas.microsoft.com/office/drawing/2014/main" val="1163586416"/>
                    </a:ext>
                  </a:extLst>
                </a:gridCol>
              </a:tblGrid>
              <a:tr h="518420">
                <a:tc>
                  <a:txBody>
                    <a:bodyPr/>
                    <a:lstStyle/>
                    <a:p>
                      <a:endParaRPr lang="en-US"/>
                    </a:p>
                  </a:txBody>
                  <a:tcPr/>
                </a:tc>
                <a:tc>
                  <a:txBody>
                    <a:bodyPr/>
                    <a:lstStyle/>
                    <a:p>
                      <a:r>
                        <a:rPr lang="en-US" dirty="0"/>
                        <a:t>Observed</a:t>
                      </a:r>
                    </a:p>
                  </a:txBody>
                  <a:tcPr/>
                </a:tc>
                <a:tc>
                  <a:txBody>
                    <a:bodyPr/>
                    <a:lstStyle/>
                    <a:p>
                      <a:r>
                        <a:rPr lang="en-US" dirty="0"/>
                        <a:t>Expected</a:t>
                      </a:r>
                    </a:p>
                  </a:txBody>
                  <a:tcPr/>
                </a:tc>
                <a:extLst>
                  <a:ext uri="{0D108BD9-81ED-4DB2-BD59-A6C34878D82A}">
                    <a16:rowId xmlns:a16="http://schemas.microsoft.com/office/drawing/2014/main" val="4166267204"/>
                  </a:ext>
                </a:extLst>
              </a:tr>
              <a:tr h="1717506">
                <a:tc>
                  <a:txBody>
                    <a:bodyPr/>
                    <a:lstStyle/>
                    <a:p>
                      <a:endParaRPr lang="en-US" dirty="0"/>
                    </a:p>
                  </a:txBody>
                  <a:tcPr/>
                </a:tc>
                <a:tc>
                  <a:txBody>
                    <a:bodyPr/>
                    <a:lstStyle/>
                    <a:p>
                      <a:pPr algn="ctr"/>
                      <a:r>
                        <a:rPr lang="en-US" dirty="0"/>
                        <a:t>26518</a:t>
                      </a:r>
                    </a:p>
                  </a:txBody>
                  <a:tcPr anchor="ctr"/>
                </a:tc>
                <a:tc>
                  <a:txBody>
                    <a:bodyPr/>
                    <a:lstStyle/>
                    <a:p>
                      <a:pPr algn="ctr"/>
                      <a:r>
                        <a:rPr lang="en-US" dirty="0"/>
                        <a:t>25000</a:t>
                      </a:r>
                    </a:p>
                  </a:txBody>
                  <a:tcPr anchor="ctr"/>
                </a:tc>
                <a:extLst>
                  <a:ext uri="{0D108BD9-81ED-4DB2-BD59-A6C34878D82A}">
                    <a16:rowId xmlns:a16="http://schemas.microsoft.com/office/drawing/2014/main" val="3665886984"/>
                  </a:ext>
                </a:extLst>
              </a:tr>
              <a:tr h="1475533">
                <a:tc>
                  <a:txBody>
                    <a:bodyPr/>
                    <a:lstStyle/>
                    <a:p>
                      <a:endParaRPr lang="en-US"/>
                    </a:p>
                  </a:txBody>
                  <a:tcPr/>
                </a:tc>
                <a:tc>
                  <a:txBody>
                    <a:bodyPr/>
                    <a:lstStyle/>
                    <a:p>
                      <a:pPr algn="ctr"/>
                      <a:r>
                        <a:rPr lang="en-US" dirty="0"/>
                        <a:t>15429</a:t>
                      </a:r>
                    </a:p>
                  </a:txBody>
                  <a:tcPr anchor="ctr"/>
                </a:tc>
                <a:tc>
                  <a:txBody>
                    <a:bodyPr/>
                    <a:lstStyle/>
                    <a:p>
                      <a:pPr algn="ctr"/>
                      <a:r>
                        <a:rPr lang="en-US" dirty="0"/>
                        <a:t>25000</a:t>
                      </a:r>
                    </a:p>
                  </a:txBody>
                  <a:tcPr anchor="ctr"/>
                </a:tc>
                <a:extLst>
                  <a:ext uri="{0D108BD9-81ED-4DB2-BD59-A6C34878D82A}">
                    <a16:rowId xmlns:a16="http://schemas.microsoft.com/office/drawing/2014/main" val="1730156388"/>
                  </a:ext>
                </a:extLst>
              </a:tr>
              <a:tr h="1475533">
                <a:tc>
                  <a:txBody>
                    <a:bodyPr/>
                    <a:lstStyle/>
                    <a:p>
                      <a:endParaRPr lang="en-US"/>
                    </a:p>
                  </a:txBody>
                  <a:tcPr/>
                </a:tc>
                <a:tc>
                  <a:txBody>
                    <a:bodyPr/>
                    <a:lstStyle/>
                    <a:p>
                      <a:pPr algn="ctr"/>
                      <a:r>
                        <a:rPr lang="en-US" dirty="0"/>
                        <a:t>9343</a:t>
                      </a:r>
                    </a:p>
                  </a:txBody>
                  <a:tcPr anchor="ctr"/>
                </a:tc>
                <a:tc>
                  <a:txBody>
                    <a:bodyPr/>
                    <a:lstStyle/>
                    <a:p>
                      <a:pPr algn="ctr"/>
                      <a:r>
                        <a:rPr lang="en-US" dirty="0"/>
                        <a:t>25000</a:t>
                      </a:r>
                    </a:p>
                  </a:txBody>
                  <a:tcPr anchor="ctr"/>
                </a:tc>
                <a:extLst>
                  <a:ext uri="{0D108BD9-81ED-4DB2-BD59-A6C34878D82A}">
                    <a16:rowId xmlns:a16="http://schemas.microsoft.com/office/drawing/2014/main" val="2265206980"/>
                  </a:ext>
                </a:extLst>
              </a:tr>
            </a:tbl>
          </a:graphicData>
        </a:graphic>
      </p:graphicFrame>
      <p:sp>
        <p:nvSpPr>
          <p:cNvPr id="36" name="TextBox 35">
            <a:extLst>
              <a:ext uri="{FF2B5EF4-FFF2-40B4-BE49-F238E27FC236}">
                <a16:creationId xmlns:a16="http://schemas.microsoft.com/office/drawing/2014/main" id="{1EC75E6B-5D3F-413B-BEBC-F5BF1378C432}"/>
              </a:ext>
            </a:extLst>
          </p:cNvPr>
          <p:cNvSpPr txBox="1"/>
          <p:nvPr/>
        </p:nvSpPr>
        <p:spPr>
          <a:xfrm>
            <a:off x="5380964" y="5280107"/>
            <a:ext cx="6097656" cy="1477328"/>
          </a:xfrm>
          <a:prstGeom prst="rect">
            <a:avLst/>
          </a:prstGeom>
          <a:noFill/>
        </p:spPr>
        <p:txBody>
          <a:bodyPr wrap="square">
            <a:spAutoFit/>
          </a:bodyPr>
          <a:lstStyle/>
          <a:p>
            <a:pPr algn="l"/>
            <a:r>
              <a:rPr lang="en-US" b="1" i="0" dirty="0">
                <a:effectLst/>
                <a:latin typeface="Helvetica Neue"/>
              </a:rPr>
              <a:t>Conclusion : Since the chi-square value at a confidence level of 95% exceeds the critical value of 5.99, we conclude that the differences seen in the number of orders per segment are statistically significant.</a:t>
            </a:r>
          </a:p>
        </p:txBody>
      </p:sp>
      <p:pic>
        <p:nvPicPr>
          <p:cNvPr id="6" name="Picture 5" descr="Chart, bar chart&#10;&#10;Description automatically generated">
            <a:extLst>
              <a:ext uri="{FF2B5EF4-FFF2-40B4-BE49-F238E27FC236}">
                <a16:creationId xmlns:a16="http://schemas.microsoft.com/office/drawing/2014/main" id="{9CAA58BD-BA27-436E-A5E9-C0A3991AE5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43154" y="1296232"/>
            <a:ext cx="4926725" cy="3983875"/>
          </a:xfrm>
          <a:prstGeom prst="rect">
            <a:avLst/>
          </a:prstGeom>
        </p:spPr>
      </p:pic>
    </p:spTree>
    <p:extLst>
      <p:ext uri="{BB962C8B-B14F-4D97-AF65-F5344CB8AC3E}">
        <p14:creationId xmlns:p14="http://schemas.microsoft.com/office/powerpoint/2010/main" val="375636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countries accounted for the greatest profits?</a:t>
            </a:r>
          </a:p>
        </p:txBody>
      </p:sp>
      <p:sp>
        <p:nvSpPr>
          <p:cNvPr id="5" name="TextBox 4">
            <a:extLst>
              <a:ext uri="{FF2B5EF4-FFF2-40B4-BE49-F238E27FC236}">
                <a16:creationId xmlns:a16="http://schemas.microsoft.com/office/drawing/2014/main" id="{984497C7-4A66-4924-BFB0-8B7CEAA13161}"/>
              </a:ext>
            </a:extLst>
          </p:cNvPr>
          <p:cNvSpPr txBox="1"/>
          <p:nvPr/>
        </p:nvSpPr>
        <p:spPr>
          <a:xfrm>
            <a:off x="642594" y="4796055"/>
            <a:ext cx="1176476" cy="369332"/>
          </a:xfrm>
          <a:prstGeom prst="rect">
            <a:avLst/>
          </a:prstGeom>
          <a:noFill/>
        </p:spPr>
        <p:txBody>
          <a:bodyPr wrap="none" rtlCol="0">
            <a:spAutoFit/>
          </a:bodyPr>
          <a:lstStyle/>
          <a:p>
            <a:r>
              <a:rPr lang="en-US" dirty="0"/>
              <a:t>Germany</a:t>
            </a:r>
          </a:p>
        </p:txBody>
      </p:sp>
      <p:sp>
        <p:nvSpPr>
          <p:cNvPr id="24" name="TextBox 23">
            <a:extLst>
              <a:ext uri="{FF2B5EF4-FFF2-40B4-BE49-F238E27FC236}">
                <a16:creationId xmlns:a16="http://schemas.microsoft.com/office/drawing/2014/main" id="{9DA85FB0-7FA8-49C5-B0EA-5C85C6FE50F9}"/>
              </a:ext>
            </a:extLst>
          </p:cNvPr>
          <p:cNvSpPr txBox="1"/>
          <p:nvPr/>
        </p:nvSpPr>
        <p:spPr>
          <a:xfrm>
            <a:off x="642594" y="3268634"/>
            <a:ext cx="1119858" cy="369332"/>
          </a:xfrm>
          <a:prstGeom prst="rect">
            <a:avLst/>
          </a:prstGeom>
          <a:noFill/>
        </p:spPr>
        <p:txBody>
          <a:bodyPr wrap="none" rtlCol="0">
            <a:spAutoFit/>
          </a:bodyPr>
          <a:lstStyle/>
          <a:p>
            <a:r>
              <a:rPr lang="en-US" dirty="0"/>
              <a:t>Australia</a:t>
            </a:r>
          </a:p>
        </p:txBody>
      </p:sp>
      <p:sp>
        <p:nvSpPr>
          <p:cNvPr id="25" name="TextBox 24">
            <a:extLst>
              <a:ext uri="{FF2B5EF4-FFF2-40B4-BE49-F238E27FC236}">
                <a16:creationId xmlns:a16="http://schemas.microsoft.com/office/drawing/2014/main" id="{FB44F665-E9AD-4109-BB6F-DF9BA3196E62}"/>
              </a:ext>
            </a:extLst>
          </p:cNvPr>
          <p:cNvSpPr txBox="1"/>
          <p:nvPr/>
        </p:nvSpPr>
        <p:spPr>
          <a:xfrm>
            <a:off x="642594" y="3777775"/>
            <a:ext cx="909864" cy="369332"/>
          </a:xfrm>
          <a:prstGeom prst="rect">
            <a:avLst/>
          </a:prstGeom>
          <a:noFill/>
        </p:spPr>
        <p:txBody>
          <a:bodyPr wrap="none" rtlCol="0">
            <a:spAutoFit/>
          </a:bodyPr>
          <a:lstStyle/>
          <a:p>
            <a:r>
              <a:rPr lang="en-US" dirty="0"/>
              <a:t>France</a:t>
            </a:r>
          </a:p>
        </p:txBody>
      </p:sp>
      <p:sp>
        <p:nvSpPr>
          <p:cNvPr id="33" name="TextBox 32">
            <a:extLst>
              <a:ext uri="{FF2B5EF4-FFF2-40B4-BE49-F238E27FC236}">
                <a16:creationId xmlns:a16="http://schemas.microsoft.com/office/drawing/2014/main" id="{BAAF609D-9D8C-40FB-B312-57FA35F41183}"/>
              </a:ext>
            </a:extLst>
          </p:cNvPr>
          <p:cNvSpPr txBox="1"/>
          <p:nvPr/>
        </p:nvSpPr>
        <p:spPr>
          <a:xfrm>
            <a:off x="642594" y="4286916"/>
            <a:ext cx="814647" cy="369332"/>
          </a:xfrm>
          <a:prstGeom prst="rect">
            <a:avLst/>
          </a:prstGeom>
          <a:noFill/>
        </p:spPr>
        <p:txBody>
          <a:bodyPr wrap="none" rtlCol="0">
            <a:spAutoFit/>
          </a:bodyPr>
          <a:lstStyle/>
          <a:p>
            <a:r>
              <a:rPr lang="en-US" dirty="0"/>
              <a:t>China</a:t>
            </a:r>
          </a:p>
        </p:txBody>
      </p:sp>
      <p:sp>
        <p:nvSpPr>
          <p:cNvPr id="34" name="TextBox 33">
            <a:extLst>
              <a:ext uri="{FF2B5EF4-FFF2-40B4-BE49-F238E27FC236}">
                <a16:creationId xmlns:a16="http://schemas.microsoft.com/office/drawing/2014/main" id="{8A22876E-8E73-4624-B8D9-7136BF921462}"/>
              </a:ext>
            </a:extLst>
          </p:cNvPr>
          <p:cNvSpPr txBox="1"/>
          <p:nvPr/>
        </p:nvSpPr>
        <p:spPr>
          <a:xfrm>
            <a:off x="642594" y="2759493"/>
            <a:ext cx="1564852" cy="369332"/>
          </a:xfrm>
          <a:prstGeom prst="rect">
            <a:avLst/>
          </a:prstGeom>
          <a:noFill/>
        </p:spPr>
        <p:txBody>
          <a:bodyPr wrap="none" rtlCol="0">
            <a:spAutoFit/>
          </a:bodyPr>
          <a:lstStyle/>
          <a:p>
            <a:r>
              <a:rPr lang="en-US" dirty="0"/>
              <a:t>United States</a:t>
            </a:r>
          </a:p>
        </p:txBody>
      </p:sp>
      <p:pic>
        <p:nvPicPr>
          <p:cNvPr id="10" name="Graphic 9" descr="Map with pin outline">
            <a:extLst>
              <a:ext uri="{FF2B5EF4-FFF2-40B4-BE49-F238E27FC236}">
                <a16:creationId xmlns:a16="http://schemas.microsoft.com/office/drawing/2014/main" id="{76792BB7-68C9-4CE3-9ED9-048450CA029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2693" y="1628516"/>
            <a:ext cx="914400" cy="914400"/>
          </a:xfrm>
          <a:prstGeom prst="rect">
            <a:avLst/>
          </a:prstGeom>
        </p:spPr>
      </p:pic>
      <p:pic>
        <p:nvPicPr>
          <p:cNvPr id="6" name="Picture 5" descr="Chart, bar chart, box and whisker chart&#10;&#10;Description automatically generated">
            <a:extLst>
              <a:ext uri="{FF2B5EF4-FFF2-40B4-BE49-F238E27FC236}">
                <a16:creationId xmlns:a16="http://schemas.microsoft.com/office/drawing/2014/main" id="{C89E830E-678C-4763-B502-585EA9C86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2072" y="1919558"/>
            <a:ext cx="9173855" cy="3086531"/>
          </a:xfrm>
          <a:prstGeom prst="rect">
            <a:avLst/>
          </a:prstGeom>
        </p:spPr>
      </p:pic>
      <p:sp>
        <p:nvSpPr>
          <p:cNvPr id="7" name="Rectangle 6">
            <a:extLst>
              <a:ext uri="{FF2B5EF4-FFF2-40B4-BE49-F238E27FC236}">
                <a16:creationId xmlns:a16="http://schemas.microsoft.com/office/drawing/2014/main" id="{4B8E678D-9932-4AC7-86A5-F9927ACF9DDA}"/>
              </a:ext>
            </a:extLst>
          </p:cNvPr>
          <p:cNvSpPr/>
          <p:nvPr/>
        </p:nvSpPr>
        <p:spPr>
          <a:xfrm>
            <a:off x="2908092" y="2014085"/>
            <a:ext cx="661401"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3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factors contributed to the profits?</a:t>
            </a:r>
          </a:p>
        </p:txBody>
      </p:sp>
      <p:grpSp>
        <p:nvGrpSpPr>
          <p:cNvPr id="9" name="Group 8">
            <a:extLst>
              <a:ext uri="{FF2B5EF4-FFF2-40B4-BE49-F238E27FC236}">
                <a16:creationId xmlns:a16="http://schemas.microsoft.com/office/drawing/2014/main" id="{965B92A6-0DAF-47F0-97EA-2AD02B9D9F93}"/>
              </a:ext>
            </a:extLst>
          </p:cNvPr>
          <p:cNvGrpSpPr/>
          <p:nvPr/>
        </p:nvGrpSpPr>
        <p:grpSpPr>
          <a:xfrm>
            <a:off x="96944" y="1331686"/>
            <a:ext cx="914400" cy="1262931"/>
            <a:chOff x="764903" y="1400270"/>
            <a:chExt cx="914400" cy="1262931"/>
          </a:xfrm>
        </p:grpSpPr>
        <p:pic>
          <p:nvPicPr>
            <p:cNvPr id="12" name="Graphic 11" descr="Bar graph with upward trend with solid fill">
              <a:extLst>
                <a:ext uri="{FF2B5EF4-FFF2-40B4-BE49-F238E27FC236}">
                  <a16:creationId xmlns:a16="http://schemas.microsoft.com/office/drawing/2014/main" id="{61AA6EE3-7A1D-4247-9ACE-516192F34C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4903" y="1748801"/>
              <a:ext cx="914400" cy="914400"/>
            </a:xfrm>
            <a:prstGeom prst="rect">
              <a:avLst/>
            </a:prstGeom>
          </p:spPr>
        </p:pic>
        <p:sp>
          <p:nvSpPr>
            <p:cNvPr id="18" name="TextBox 17">
              <a:extLst>
                <a:ext uri="{FF2B5EF4-FFF2-40B4-BE49-F238E27FC236}">
                  <a16:creationId xmlns:a16="http://schemas.microsoft.com/office/drawing/2014/main" id="{5A6A8325-4185-45B5-9A5A-85389659413B}"/>
                </a:ext>
              </a:extLst>
            </p:cNvPr>
            <p:cNvSpPr txBox="1"/>
            <p:nvPr/>
          </p:nvSpPr>
          <p:spPr>
            <a:xfrm>
              <a:off x="826000" y="1400270"/>
              <a:ext cx="792205" cy="369332"/>
            </a:xfrm>
            <a:prstGeom prst="rect">
              <a:avLst/>
            </a:prstGeom>
            <a:noFill/>
          </p:spPr>
          <p:txBody>
            <a:bodyPr wrap="none" rtlCol="0">
              <a:spAutoFit/>
            </a:bodyPr>
            <a:lstStyle/>
            <a:p>
              <a:r>
                <a:rPr lang="en-US" dirty="0"/>
                <a:t>Sales </a:t>
              </a:r>
            </a:p>
          </p:txBody>
        </p:sp>
      </p:grpSp>
      <p:grpSp>
        <p:nvGrpSpPr>
          <p:cNvPr id="17" name="Group 16">
            <a:extLst>
              <a:ext uri="{FF2B5EF4-FFF2-40B4-BE49-F238E27FC236}">
                <a16:creationId xmlns:a16="http://schemas.microsoft.com/office/drawing/2014/main" id="{BBE0434D-76BD-484E-B21B-A9A0E96C1429}"/>
              </a:ext>
            </a:extLst>
          </p:cNvPr>
          <p:cNvGrpSpPr/>
          <p:nvPr/>
        </p:nvGrpSpPr>
        <p:grpSpPr>
          <a:xfrm>
            <a:off x="6073902" y="4049513"/>
            <a:ext cx="1274708" cy="1254510"/>
            <a:chOff x="535164" y="3012558"/>
            <a:chExt cx="1274708" cy="1254510"/>
          </a:xfrm>
        </p:grpSpPr>
        <p:pic>
          <p:nvPicPr>
            <p:cNvPr id="14" name="Graphic 13" descr="Tag outline">
              <a:extLst>
                <a:ext uri="{FF2B5EF4-FFF2-40B4-BE49-F238E27FC236}">
                  <a16:creationId xmlns:a16="http://schemas.microsoft.com/office/drawing/2014/main" id="{7BA3327D-D431-4A8A-B23E-9C2A3AF45C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4903" y="3352668"/>
              <a:ext cx="914400" cy="914400"/>
            </a:xfrm>
            <a:prstGeom prst="rect">
              <a:avLst/>
            </a:prstGeom>
          </p:spPr>
        </p:pic>
        <p:sp>
          <p:nvSpPr>
            <p:cNvPr id="21" name="TextBox 20">
              <a:extLst>
                <a:ext uri="{FF2B5EF4-FFF2-40B4-BE49-F238E27FC236}">
                  <a16:creationId xmlns:a16="http://schemas.microsoft.com/office/drawing/2014/main" id="{10A2CA2B-2103-42BD-8F03-20AEFD922898}"/>
                </a:ext>
              </a:extLst>
            </p:cNvPr>
            <p:cNvSpPr txBox="1"/>
            <p:nvPr/>
          </p:nvSpPr>
          <p:spPr>
            <a:xfrm>
              <a:off x="535164" y="3012558"/>
              <a:ext cx="1274708" cy="369332"/>
            </a:xfrm>
            <a:prstGeom prst="rect">
              <a:avLst/>
            </a:prstGeom>
            <a:noFill/>
          </p:spPr>
          <p:txBody>
            <a:bodyPr wrap="none" rtlCol="0">
              <a:spAutoFit/>
            </a:bodyPr>
            <a:lstStyle/>
            <a:p>
              <a:r>
                <a:rPr lang="en-US" dirty="0"/>
                <a:t>Discounts </a:t>
              </a:r>
            </a:p>
          </p:txBody>
        </p:sp>
      </p:grpSp>
      <p:grpSp>
        <p:nvGrpSpPr>
          <p:cNvPr id="19" name="Group 18">
            <a:extLst>
              <a:ext uri="{FF2B5EF4-FFF2-40B4-BE49-F238E27FC236}">
                <a16:creationId xmlns:a16="http://schemas.microsoft.com/office/drawing/2014/main" id="{1731508C-8EA6-4191-BA06-814C949BF967}"/>
              </a:ext>
            </a:extLst>
          </p:cNvPr>
          <p:cNvGrpSpPr/>
          <p:nvPr/>
        </p:nvGrpSpPr>
        <p:grpSpPr>
          <a:xfrm>
            <a:off x="64658" y="4068497"/>
            <a:ext cx="1146468" cy="1167954"/>
            <a:chOff x="672933" y="4702981"/>
            <a:chExt cx="1146468" cy="1167954"/>
          </a:xfrm>
        </p:grpSpPr>
        <p:pic>
          <p:nvPicPr>
            <p:cNvPr id="6" name="Graphic 5" descr="Abacus outline">
              <a:extLst>
                <a:ext uri="{FF2B5EF4-FFF2-40B4-BE49-F238E27FC236}">
                  <a16:creationId xmlns:a16="http://schemas.microsoft.com/office/drawing/2014/main" id="{5B40B5C3-9E85-452A-B7DC-8CF30FEFFC8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4903" y="4956535"/>
              <a:ext cx="914400" cy="914400"/>
            </a:xfrm>
            <a:prstGeom prst="rect">
              <a:avLst/>
            </a:prstGeom>
          </p:spPr>
        </p:pic>
        <p:sp>
          <p:nvSpPr>
            <p:cNvPr id="22" name="TextBox 21">
              <a:extLst>
                <a:ext uri="{FF2B5EF4-FFF2-40B4-BE49-F238E27FC236}">
                  <a16:creationId xmlns:a16="http://schemas.microsoft.com/office/drawing/2014/main" id="{79DFECF4-1FD3-4F7F-8722-C7FADE4C62DA}"/>
                </a:ext>
              </a:extLst>
            </p:cNvPr>
            <p:cNvSpPr txBox="1"/>
            <p:nvPr/>
          </p:nvSpPr>
          <p:spPr>
            <a:xfrm>
              <a:off x="672933" y="4702981"/>
              <a:ext cx="1146468" cy="369332"/>
            </a:xfrm>
            <a:prstGeom prst="rect">
              <a:avLst/>
            </a:prstGeom>
            <a:noFill/>
          </p:spPr>
          <p:txBody>
            <a:bodyPr wrap="none" rtlCol="0">
              <a:spAutoFit/>
            </a:bodyPr>
            <a:lstStyle/>
            <a:p>
              <a:r>
                <a:rPr lang="en-US" dirty="0"/>
                <a:t>Quantity </a:t>
              </a:r>
            </a:p>
          </p:txBody>
        </p:sp>
      </p:grpSp>
      <p:grpSp>
        <p:nvGrpSpPr>
          <p:cNvPr id="20" name="Group 19">
            <a:extLst>
              <a:ext uri="{FF2B5EF4-FFF2-40B4-BE49-F238E27FC236}">
                <a16:creationId xmlns:a16="http://schemas.microsoft.com/office/drawing/2014/main" id="{A4AF1BDA-E848-4FF5-9F90-F19A99199867}"/>
              </a:ext>
            </a:extLst>
          </p:cNvPr>
          <p:cNvGrpSpPr/>
          <p:nvPr/>
        </p:nvGrpSpPr>
        <p:grpSpPr>
          <a:xfrm>
            <a:off x="6150846" y="1331686"/>
            <a:ext cx="1197764" cy="1165665"/>
            <a:chOff x="5497117" y="2720535"/>
            <a:chExt cx="1197764" cy="1165665"/>
          </a:xfrm>
        </p:grpSpPr>
        <p:pic>
          <p:nvPicPr>
            <p:cNvPr id="8" name="Graphic 7" descr="Truck outline">
              <a:extLst>
                <a:ext uri="{FF2B5EF4-FFF2-40B4-BE49-F238E27FC236}">
                  <a16:creationId xmlns:a16="http://schemas.microsoft.com/office/drawing/2014/main" id="{D0C909A3-7B39-4D00-B1AE-18716CCC4EB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38800" y="2971800"/>
              <a:ext cx="914400" cy="914400"/>
            </a:xfrm>
            <a:prstGeom prst="rect">
              <a:avLst/>
            </a:prstGeom>
          </p:spPr>
        </p:pic>
        <p:sp>
          <p:nvSpPr>
            <p:cNvPr id="23" name="TextBox 22">
              <a:extLst>
                <a:ext uri="{FF2B5EF4-FFF2-40B4-BE49-F238E27FC236}">
                  <a16:creationId xmlns:a16="http://schemas.microsoft.com/office/drawing/2014/main" id="{CBB678D3-48EF-4F63-9BDA-00AED52AF604}"/>
                </a:ext>
              </a:extLst>
            </p:cNvPr>
            <p:cNvSpPr txBox="1"/>
            <p:nvPr/>
          </p:nvSpPr>
          <p:spPr>
            <a:xfrm>
              <a:off x="5497117" y="2720535"/>
              <a:ext cx="1197764" cy="369332"/>
            </a:xfrm>
            <a:prstGeom prst="rect">
              <a:avLst/>
            </a:prstGeom>
            <a:noFill/>
          </p:spPr>
          <p:txBody>
            <a:bodyPr wrap="none" rtlCol="0">
              <a:spAutoFit/>
            </a:bodyPr>
            <a:lstStyle/>
            <a:p>
              <a:r>
                <a:rPr lang="en-US" dirty="0"/>
                <a:t>Shipping </a:t>
              </a:r>
            </a:p>
          </p:txBody>
        </p:sp>
      </p:grpSp>
      <p:pic>
        <p:nvPicPr>
          <p:cNvPr id="27" name="Picture 26" descr="Chart, scatter chart&#10;&#10;Description automatically generated">
            <a:extLst>
              <a:ext uri="{FF2B5EF4-FFF2-40B4-BE49-F238E27FC236}">
                <a16:creationId xmlns:a16="http://schemas.microsoft.com/office/drawing/2014/main" id="{02167211-D57B-4791-8B17-F94A5FD793E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9092" y="4197457"/>
            <a:ext cx="3912971" cy="2283397"/>
          </a:xfrm>
          <a:prstGeom prst="rect">
            <a:avLst/>
          </a:prstGeom>
        </p:spPr>
      </p:pic>
      <p:pic>
        <p:nvPicPr>
          <p:cNvPr id="29" name="Picture 28" descr="Chart, scatter chart&#10;&#10;Description automatically generated">
            <a:extLst>
              <a:ext uri="{FF2B5EF4-FFF2-40B4-BE49-F238E27FC236}">
                <a16:creationId xmlns:a16="http://schemas.microsoft.com/office/drawing/2014/main" id="{D1063D41-75B5-4D93-98D1-9BB5A6A2CDF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2185" y="1380308"/>
            <a:ext cx="3897319" cy="2234087"/>
          </a:xfrm>
          <a:prstGeom prst="rect">
            <a:avLst/>
          </a:prstGeom>
        </p:spPr>
      </p:pic>
      <p:pic>
        <p:nvPicPr>
          <p:cNvPr id="31" name="Picture 30" descr="Chart, scatter chart&#10;&#10;Description automatically generated">
            <a:extLst>
              <a:ext uri="{FF2B5EF4-FFF2-40B4-BE49-F238E27FC236}">
                <a16:creationId xmlns:a16="http://schemas.microsoft.com/office/drawing/2014/main" id="{C6067860-8797-4E1D-B0EE-F964C8DDC28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00825" y="1405451"/>
            <a:ext cx="3935272" cy="2234087"/>
          </a:xfrm>
          <a:prstGeom prst="rect">
            <a:avLst/>
          </a:prstGeom>
        </p:spPr>
      </p:pic>
      <p:pic>
        <p:nvPicPr>
          <p:cNvPr id="35" name="Picture 34" descr="Chart, scatter chart&#10;&#10;Description automatically generated">
            <a:extLst>
              <a:ext uri="{FF2B5EF4-FFF2-40B4-BE49-F238E27FC236}">
                <a16:creationId xmlns:a16="http://schemas.microsoft.com/office/drawing/2014/main" id="{FFCE3251-3B3D-40C3-BF37-216AD650E7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825" y="4077063"/>
            <a:ext cx="4122998" cy="2283397"/>
          </a:xfrm>
          <a:prstGeom prst="rect">
            <a:avLst/>
          </a:prstGeom>
        </p:spPr>
      </p:pic>
      <p:sp>
        <p:nvSpPr>
          <p:cNvPr id="37" name="TextBox 36">
            <a:extLst>
              <a:ext uri="{FF2B5EF4-FFF2-40B4-BE49-F238E27FC236}">
                <a16:creationId xmlns:a16="http://schemas.microsoft.com/office/drawing/2014/main" id="{57E59710-4393-47CF-B649-D5E106B8C18A}"/>
              </a:ext>
            </a:extLst>
          </p:cNvPr>
          <p:cNvSpPr txBox="1"/>
          <p:nvPr/>
        </p:nvSpPr>
        <p:spPr>
          <a:xfrm>
            <a:off x="6909962" y="3646388"/>
            <a:ext cx="5074466" cy="338554"/>
          </a:xfrm>
          <a:prstGeom prst="rect">
            <a:avLst/>
          </a:prstGeom>
          <a:noFill/>
        </p:spPr>
        <p:txBody>
          <a:bodyPr wrap="none" rtlCol="0">
            <a:spAutoFit/>
          </a:bodyPr>
          <a:lstStyle/>
          <a:p>
            <a:r>
              <a:rPr lang="en-US" sz="1600" dirty="0"/>
              <a:t>The correlation between shipping and profits is 0.35</a:t>
            </a:r>
          </a:p>
        </p:txBody>
      </p:sp>
      <p:sp>
        <p:nvSpPr>
          <p:cNvPr id="38" name="TextBox 37">
            <a:extLst>
              <a:ext uri="{FF2B5EF4-FFF2-40B4-BE49-F238E27FC236}">
                <a16:creationId xmlns:a16="http://schemas.microsoft.com/office/drawing/2014/main" id="{6E7A6023-B8A3-4D40-80CB-4F35D2D5D685}"/>
              </a:ext>
            </a:extLst>
          </p:cNvPr>
          <p:cNvSpPr txBox="1"/>
          <p:nvPr/>
        </p:nvSpPr>
        <p:spPr>
          <a:xfrm>
            <a:off x="6981278" y="6338966"/>
            <a:ext cx="5210722" cy="338554"/>
          </a:xfrm>
          <a:prstGeom prst="rect">
            <a:avLst/>
          </a:prstGeom>
          <a:noFill/>
        </p:spPr>
        <p:txBody>
          <a:bodyPr wrap="none" rtlCol="0">
            <a:spAutoFit/>
          </a:bodyPr>
          <a:lstStyle/>
          <a:p>
            <a:r>
              <a:rPr lang="en-US" sz="1600" dirty="0"/>
              <a:t>The correlation between discounts and profits is -0.32</a:t>
            </a:r>
          </a:p>
        </p:txBody>
      </p:sp>
      <p:sp>
        <p:nvSpPr>
          <p:cNvPr id="39" name="TextBox 38">
            <a:extLst>
              <a:ext uri="{FF2B5EF4-FFF2-40B4-BE49-F238E27FC236}">
                <a16:creationId xmlns:a16="http://schemas.microsoft.com/office/drawing/2014/main" id="{32F54A3C-6A97-4CDC-8A69-042A880AE92F}"/>
              </a:ext>
            </a:extLst>
          </p:cNvPr>
          <p:cNvSpPr txBox="1"/>
          <p:nvPr/>
        </p:nvSpPr>
        <p:spPr>
          <a:xfrm>
            <a:off x="594195" y="3647450"/>
            <a:ext cx="5300169" cy="369332"/>
          </a:xfrm>
          <a:prstGeom prst="rect">
            <a:avLst/>
          </a:prstGeom>
          <a:noFill/>
        </p:spPr>
        <p:txBody>
          <a:bodyPr wrap="none" rtlCol="0">
            <a:spAutoFit/>
          </a:bodyPr>
          <a:lstStyle/>
          <a:p>
            <a:r>
              <a:rPr lang="en-US" dirty="0"/>
              <a:t>The correlation between sales and profits is 0.48</a:t>
            </a:r>
          </a:p>
        </p:txBody>
      </p:sp>
      <p:sp>
        <p:nvSpPr>
          <p:cNvPr id="40" name="TextBox 39">
            <a:extLst>
              <a:ext uri="{FF2B5EF4-FFF2-40B4-BE49-F238E27FC236}">
                <a16:creationId xmlns:a16="http://schemas.microsoft.com/office/drawing/2014/main" id="{4296C0C0-3DED-41BF-85D6-6BE8DE758062}"/>
              </a:ext>
            </a:extLst>
          </p:cNvPr>
          <p:cNvSpPr txBox="1"/>
          <p:nvPr/>
        </p:nvSpPr>
        <p:spPr>
          <a:xfrm>
            <a:off x="637892" y="6425148"/>
            <a:ext cx="5050100" cy="369332"/>
          </a:xfrm>
          <a:prstGeom prst="rect">
            <a:avLst/>
          </a:prstGeom>
          <a:noFill/>
        </p:spPr>
        <p:txBody>
          <a:bodyPr wrap="none" rtlCol="0">
            <a:spAutoFit/>
          </a:bodyPr>
          <a:lstStyle/>
          <a:p>
            <a:r>
              <a:rPr lang="en-US" dirty="0"/>
              <a:t>The correlation between sales and profits is 1</a:t>
            </a:r>
          </a:p>
        </p:txBody>
      </p:sp>
    </p:spTree>
    <p:extLst>
      <p:ext uri="{BB962C8B-B14F-4D97-AF65-F5344CB8AC3E}">
        <p14:creationId xmlns:p14="http://schemas.microsoft.com/office/powerpoint/2010/main" val="292969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3D51-E074-4A46-92E3-BA8B36BEB024}"/>
              </a:ext>
            </a:extLst>
          </p:cNvPr>
          <p:cNvSpPr>
            <a:spLocks noGrp="1"/>
          </p:cNvSpPr>
          <p:nvPr>
            <p:ph type="title"/>
          </p:nvPr>
        </p:nvSpPr>
        <p:spPr>
          <a:xfrm>
            <a:off x="913795" y="201225"/>
            <a:ext cx="10353761" cy="1326321"/>
          </a:xfrm>
        </p:spPr>
        <p:txBody>
          <a:bodyPr/>
          <a:lstStyle/>
          <a:p>
            <a:r>
              <a:rPr lang="en-US" dirty="0"/>
              <a:t>The Global superstore</a:t>
            </a:r>
          </a:p>
        </p:txBody>
      </p:sp>
      <p:sp>
        <p:nvSpPr>
          <p:cNvPr id="3" name="Content Placeholder 2">
            <a:extLst>
              <a:ext uri="{FF2B5EF4-FFF2-40B4-BE49-F238E27FC236}">
                <a16:creationId xmlns:a16="http://schemas.microsoft.com/office/drawing/2014/main" id="{E30280DF-142A-4155-8E58-BD6DF857A72A}"/>
              </a:ext>
            </a:extLst>
          </p:cNvPr>
          <p:cNvSpPr>
            <a:spLocks noGrp="1"/>
          </p:cNvSpPr>
          <p:nvPr>
            <p:ph idx="1"/>
          </p:nvPr>
        </p:nvSpPr>
        <p:spPr>
          <a:xfrm>
            <a:off x="381005" y="1723393"/>
            <a:ext cx="5877622" cy="2005421"/>
          </a:xfrm>
        </p:spPr>
        <p:txBody>
          <a:bodyPr/>
          <a:lstStyle/>
          <a:p>
            <a:r>
              <a:rPr lang="en-US" dirty="0"/>
              <a:t>Online Vendor</a:t>
            </a:r>
          </a:p>
          <a:p>
            <a:pPr lvl="1"/>
            <a:r>
              <a:rPr lang="en-US" dirty="0"/>
              <a:t>Technology (copiers, phones, etc.)</a:t>
            </a:r>
          </a:p>
          <a:p>
            <a:pPr lvl="1"/>
            <a:r>
              <a:rPr lang="en-US" dirty="0"/>
              <a:t>Furniture (chairs, tables, etc.)</a:t>
            </a:r>
          </a:p>
          <a:p>
            <a:pPr lvl="1"/>
            <a:r>
              <a:rPr lang="en-US" dirty="0"/>
              <a:t>Office Supplies (binders, appliances, etc.)</a:t>
            </a:r>
          </a:p>
        </p:txBody>
      </p:sp>
      <p:grpSp>
        <p:nvGrpSpPr>
          <p:cNvPr id="23" name="Group 22">
            <a:extLst>
              <a:ext uri="{FF2B5EF4-FFF2-40B4-BE49-F238E27FC236}">
                <a16:creationId xmlns:a16="http://schemas.microsoft.com/office/drawing/2014/main" id="{E5F6A9E1-EF3E-4C7E-8E45-47E5CE022A08}"/>
              </a:ext>
            </a:extLst>
          </p:cNvPr>
          <p:cNvGrpSpPr/>
          <p:nvPr/>
        </p:nvGrpSpPr>
        <p:grpSpPr>
          <a:xfrm>
            <a:off x="913795" y="3555166"/>
            <a:ext cx="8180391" cy="2421849"/>
            <a:chOff x="913795" y="3555166"/>
            <a:chExt cx="8180391" cy="2421849"/>
          </a:xfrm>
        </p:grpSpPr>
        <p:pic>
          <p:nvPicPr>
            <p:cNvPr id="5" name="Picture 4" descr="Chart, bar chart&#10;&#10;Description automatically generated">
              <a:extLst>
                <a:ext uri="{FF2B5EF4-FFF2-40B4-BE49-F238E27FC236}">
                  <a16:creationId xmlns:a16="http://schemas.microsoft.com/office/drawing/2014/main" id="{7AB58B71-B19D-4853-8FCD-DD4E4EFFBE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3555166"/>
              <a:ext cx="8180391" cy="2421849"/>
            </a:xfrm>
            <a:prstGeom prst="rect">
              <a:avLst/>
            </a:prstGeom>
          </p:spPr>
        </p:pic>
        <p:cxnSp>
          <p:nvCxnSpPr>
            <p:cNvPr id="7" name="Straight Arrow Connector 6">
              <a:extLst>
                <a:ext uri="{FF2B5EF4-FFF2-40B4-BE49-F238E27FC236}">
                  <a16:creationId xmlns:a16="http://schemas.microsoft.com/office/drawing/2014/main" id="{3D7C16AF-E101-4AD5-89FC-C406E7455B57}"/>
                </a:ext>
              </a:extLst>
            </p:cNvPr>
            <p:cNvCxnSpPr>
              <a:cxnSpLocks/>
            </p:cNvCxnSpPr>
            <p:nvPr/>
          </p:nvCxnSpPr>
          <p:spPr>
            <a:xfrm flipV="1">
              <a:off x="1984372" y="3826528"/>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10" name="Straight Arrow Connector 9">
              <a:extLst>
                <a:ext uri="{FF2B5EF4-FFF2-40B4-BE49-F238E27FC236}">
                  <a16:creationId xmlns:a16="http://schemas.microsoft.com/office/drawing/2014/main" id="{57E75E7A-78BC-4F0D-8588-5E8F94C697D5}"/>
                </a:ext>
              </a:extLst>
            </p:cNvPr>
            <p:cNvCxnSpPr>
              <a:cxnSpLocks/>
            </p:cNvCxnSpPr>
            <p:nvPr/>
          </p:nvCxnSpPr>
          <p:spPr>
            <a:xfrm flipV="1">
              <a:off x="2713383" y="5321346"/>
              <a:ext cx="5426765" cy="6143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F9C8748F-23CE-4F72-BF4E-7CF9A61EA1D6}"/>
                </a:ext>
              </a:extLst>
            </p:cNvPr>
            <p:cNvSpPr txBox="1"/>
            <p:nvPr/>
          </p:nvSpPr>
          <p:spPr>
            <a:xfrm rot="21050916">
              <a:off x="3999211" y="4008365"/>
              <a:ext cx="1220206" cy="276999"/>
            </a:xfrm>
            <a:prstGeom prst="rect">
              <a:avLst/>
            </a:prstGeom>
            <a:noFill/>
          </p:spPr>
          <p:txBody>
            <a:bodyPr wrap="none" rtlCol="0">
              <a:spAutoFit/>
            </a:bodyPr>
            <a:lstStyle/>
            <a:p>
              <a:r>
                <a:rPr lang="en-US" sz="1200" dirty="0">
                  <a:solidFill>
                    <a:srgbClr val="00B050"/>
                  </a:solidFill>
                </a:rPr>
                <a:t>Sales +90.31%</a:t>
              </a:r>
            </a:p>
          </p:txBody>
        </p:sp>
        <p:sp>
          <p:nvSpPr>
            <p:cNvPr id="16" name="TextBox 15">
              <a:extLst>
                <a:ext uri="{FF2B5EF4-FFF2-40B4-BE49-F238E27FC236}">
                  <a16:creationId xmlns:a16="http://schemas.microsoft.com/office/drawing/2014/main" id="{CCD8D54E-F5E8-4B2B-8B12-3AE9D1F5BCD6}"/>
                </a:ext>
              </a:extLst>
            </p:cNvPr>
            <p:cNvSpPr txBox="1"/>
            <p:nvPr/>
          </p:nvSpPr>
          <p:spPr>
            <a:xfrm>
              <a:off x="3984949" y="5075003"/>
              <a:ext cx="1308500" cy="276999"/>
            </a:xfrm>
            <a:prstGeom prst="rect">
              <a:avLst/>
            </a:prstGeom>
            <a:noFill/>
          </p:spPr>
          <p:txBody>
            <a:bodyPr wrap="none" rtlCol="0">
              <a:spAutoFit/>
            </a:bodyPr>
            <a:lstStyle/>
            <a:p>
              <a:r>
                <a:rPr lang="en-US" sz="1200" dirty="0">
                  <a:solidFill>
                    <a:srgbClr val="00B050"/>
                  </a:solidFill>
                </a:rPr>
                <a:t>Profit +102.52%</a:t>
              </a:r>
            </a:p>
          </p:txBody>
        </p:sp>
      </p:grpSp>
    </p:spTree>
    <p:extLst>
      <p:ext uri="{BB962C8B-B14F-4D97-AF65-F5344CB8AC3E}">
        <p14:creationId xmlns:p14="http://schemas.microsoft.com/office/powerpoint/2010/main" val="142869177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2249</TotalTime>
  <Words>355</Words>
  <Application>Microsoft Office PowerPoint</Application>
  <PresentationFormat>Widescreen</PresentationFormat>
  <Paragraphs>65</Paragraphs>
  <Slides>10</Slides>
  <Notes>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Bookman Old Style</vt:lpstr>
      <vt:lpstr>Helvetica Neue</vt:lpstr>
      <vt:lpstr>Rockwell</vt:lpstr>
      <vt:lpstr>Damask</vt:lpstr>
      <vt:lpstr>PowerPoint Presentation</vt:lpstr>
      <vt:lpstr>Agenda</vt:lpstr>
      <vt:lpstr>Questions</vt:lpstr>
      <vt:lpstr>What are people buying?</vt:lpstr>
      <vt:lpstr>Categorical analysis using Chi-Square </vt:lpstr>
      <vt:lpstr>Which segment accounts for most the consumer purchases?</vt:lpstr>
      <vt:lpstr>Which countries accounted for the greatest profits?</vt:lpstr>
      <vt:lpstr>What factors contributed to the profits?</vt:lpstr>
      <vt:lpstr>The Global superstore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Palacios</dc:creator>
  <cp:lastModifiedBy>Christina Palacios</cp:lastModifiedBy>
  <cp:revision>33</cp:revision>
  <dcterms:created xsi:type="dcterms:W3CDTF">2021-02-13T18:32:32Z</dcterms:created>
  <dcterms:modified xsi:type="dcterms:W3CDTF">2021-02-24T01:36:58Z</dcterms:modified>
</cp:coreProperties>
</file>